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44"/>
  </p:notesMasterIdLst>
  <p:handoutMasterIdLst>
    <p:handoutMasterId r:id="rId45"/>
  </p:handoutMasterIdLst>
  <p:sldIdLst>
    <p:sldId id="256" r:id="rId5"/>
    <p:sldId id="259" r:id="rId6"/>
    <p:sldId id="288" r:id="rId7"/>
    <p:sldId id="271" r:id="rId8"/>
    <p:sldId id="311" r:id="rId9"/>
    <p:sldId id="266" r:id="rId10"/>
    <p:sldId id="272" r:id="rId11"/>
    <p:sldId id="273" r:id="rId12"/>
    <p:sldId id="275" r:id="rId13"/>
    <p:sldId id="274" r:id="rId14"/>
    <p:sldId id="276" r:id="rId15"/>
    <p:sldId id="277" r:id="rId16"/>
    <p:sldId id="278" r:id="rId17"/>
    <p:sldId id="279" r:id="rId18"/>
    <p:sldId id="280" r:id="rId19"/>
    <p:sldId id="284" r:id="rId20"/>
    <p:sldId id="286" r:id="rId21"/>
    <p:sldId id="287" r:id="rId22"/>
    <p:sldId id="292" r:id="rId23"/>
    <p:sldId id="289" r:id="rId24"/>
    <p:sldId id="290" r:id="rId25"/>
    <p:sldId id="294" r:id="rId26"/>
    <p:sldId id="295" r:id="rId27"/>
    <p:sldId id="296" r:id="rId28"/>
    <p:sldId id="310" r:id="rId29"/>
    <p:sldId id="298" r:id="rId30"/>
    <p:sldId id="299" r:id="rId31"/>
    <p:sldId id="301" r:id="rId32"/>
    <p:sldId id="300" r:id="rId33"/>
    <p:sldId id="308" r:id="rId34"/>
    <p:sldId id="306" r:id="rId35"/>
    <p:sldId id="307" r:id="rId36"/>
    <p:sldId id="305" r:id="rId37"/>
    <p:sldId id="303" r:id="rId38"/>
    <p:sldId id="304" r:id="rId39"/>
    <p:sldId id="293" r:id="rId40"/>
    <p:sldId id="264" r:id="rId41"/>
    <p:sldId id="291"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75B61-06E1-4A3D-AA14-1041EB46AFB1}" v="1109" dt="2023-12-01T06:28:02.309"/>
    <p1510:client id="{38976AB3-0ED6-9C3E-852C-A0BDFCDC129B}" v="25" dt="2023-12-01T07:59:16.952"/>
    <p1510:client id="{450F5BA2-0DE0-672D-8A9C-1C7E542F388A}" v="153" dt="2023-12-01T08:00:51.855"/>
    <p1510:client id="{62BD951E-7631-465A-AD0F-118D7DED01AA}" v="117" dt="2023-12-01T08:27:46.037"/>
    <p1510:client id="{74D293B4-A289-99D9-111A-4DEEE083620F}" v="12" dt="2023-12-01T06:01:39.697"/>
    <p1510:client id="{B8766194-0851-6569-B924-AA9AFB14C764}" v="2784" dt="2023-12-01T05:56:04.818"/>
    <p1510:client id="{C63C3ED0-F842-4D38-8CCD-9D09A3C11D6B}" v="2209" dt="2023-12-02T03:03:37.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69" y="3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1/15/2025</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05:37:18.980"/>
    </inkml:context>
    <inkml:brush xml:id="br0">
      <inkml:brushProperty name="width" value="0.1" units="cm"/>
      <inkml:brushProperty name="height" value="0.1" units="cm"/>
    </inkml:brush>
  </inkml:definitions>
  <inkml:trace contextRef="#ctx0" brushRef="#br0">7426 2293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a:t>Sample Footer Text</a:t>
            </a:r>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p>
        </p:txBody>
      </p:sp>
      <p:sp>
        <p:nvSpPr>
          <p:cNvPr id="3" name="Footer Placeholder 2"/>
          <p:cNvSpPr>
            <a:spLocks noGrp="1"/>
          </p:cNvSpPr>
          <p:nvPr>
            <p:ph type="ftr" sz="quarter" idx="11"/>
          </p:nvPr>
        </p:nvSpPr>
        <p:spPr/>
        <p:txBody>
          <a:bodyPr/>
          <a:lstStyle/>
          <a:p>
            <a:r>
              <a:rPr lang="en-US"/>
              <a:t>Sample Footer Text</a:t>
            </a:r>
          </a:p>
        </p:txBody>
      </p:sp>
      <p:sp>
        <p:nvSpPr>
          <p:cNvPr id="2" name="Date Placeholder 1"/>
          <p:cNvSpPr>
            <a:spLocks noGrp="1"/>
          </p:cNvSpPr>
          <p:nvPr>
            <p:ph type="dt" sz="half" idx="10"/>
          </p:nvPr>
        </p:nvSpPr>
        <p:spPr/>
        <p:txBody>
          <a:bodyPr/>
          <a:lstStyle/>
          <a:p>
            <a:r>
              <a:rPr lang="en-US"/>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a:t>Title</a:t>
            </a:r>
          </a:p>
        </p:txBody>
      </p:sp>
      <p:sp>
        <p:nvSpPr>
          <p:cNvPr id="4" name="Footer Placeholder 3"/>
          <p:cNvSpPr>
            <a:spLocks noGrp="1"/>
          </p:cNvSpPr>
          <p:nvPr>
            <p:ph type="ftr" sz="quarter" idx="11"/>
          </p:nvPr>
        </p:nvSpPr>
        <p:spPr/>
        <p:txBody>
          <a:bodyPr/>
          <a:lstStyle/>
          <a:p>
            <a:r>
              <a:rPr lang="en-US"/>
              <a:t>Sample Footer Text</a:t>
            </a:r>
          </a:p>
        </p:txBody>
      </p:sp>
      <p:sp>
        <p:nvSpPr>
          <p:cNvPr id="3" name="Date Placeholder 2"/>
          <p:cNvSpPr>
            <a:spLocks noGrp="1"/>
          </p:cNvSpPr>
          <p:nvPr>
            <p:ph type="dt" sz="half" idx="10"/>
          </p:nvPr>
        </p:nvSpPr>
        <p:spPr/>
        <p:txBody>
          <a:bodyPr/>
          <a:lstStyle/>
          <a:p>
            <a:r>
              <a:rPr lang="en-US"/>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Sample Footer Text</a:t>
            </a:r>
          </a:p>
        </p:txBody>
      </p:sp>
      <p:sp>
        <p:nvSpPr>
          <p:cNvPr id="7" name="Date Placeholder 6"/>
          <p:cNvSpPr>
            <a:spLocks noGrp="1"/>
          </p:cNvSpPr>
          <p:nvPr>
            <p:ph type="dt" sz="half" idx="10"/>
          </p:nvPr>
        </p:nvSpPr>
        <p:spPr/>
        <p:txBody>
          <a:bodyPr/>
          <a:lstStyle/>
          <a:p>
            <a:r>
              <a:rPr lang="en-US"/>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7B5E4C-B225-3883-387C-EE6F35C53BA2}"/>
              </a:ext>
            </a:extLst>
          </p:cNvPr>
          <p:cNvPicPr>
            <a:picLocks noChangeAspect="1"/>
          </p:cNvPicPr>
          <p:nvPr/>
        </p:nvPicPr>
        <p:blipFill>
          <a:blip r:embed="rId2"/>
          <a:stretch>
            <a:fillRect/>
          </a:stretch>
        </p:blipFill>
        <p:spPr>
          <a:xfrm>
            <a:off x="1228558" y="2788891"/>
            <a:ext cx="9734883" cy="1373251"/>
          </a:xfrm>
          <a:prstGeom prst="rect">
            <a:avLst/>
          </a:prstGeom>
        </p:spPr>
      </p:pic>
      <p:pic>
        <p:nvPicPr>
          <p:cNvPr id="13" name="Picture 12" descr="A blue and red logo&#10;&#10;Description automatically generated">
            <a:extLst>
              <a:ext uri="{FF2B5EF4-FFF2-40B4-BE49-F238E27FC236}">
                <a16:creationId xmlns:a16="http://schemas.microsoft.com/office/drawing/2014/main" id="{66C6E0F1-7F29-A846-51CD-36015A5B3A4E}"/>
              </a:ext>
            </a:extLst>
          </p:cNvPr>
          <p:cNvPicPr>
            <a:picLocks noChangeAspect="1"/>
          </p:cNvPicPr>
          <p:nvPr/>
        </p:nvPicPr>
        <p:blipFill>
          <a:blip r:embed="rId3"/>
          <a:stretch>
            <a:fillRect/>
          </a:stretch>
        </p:blipFill>
        <p:spPr>
          <a:xfrm>
            <a:off x="9444251" y="440567"/>
            <a:ext cx="2743200" cy="1200150"/>
          </a:xfrm>
          <a:prstGeom prst="rect">
            <a:avLst/>
          </a:prstGeom>
        </p:spPr>
      </p:pic>
      <p:pic>
        <p:nvPicPr>
          <p:cNvPr id="5" name="Graphic 4" descr="Heart organ outline">
            <a:extLst>
              <a:ext uri="{FF2B5EF4-FFF2-40B4-BE49-F238E27FC236}">
                <a16:creationId xmlns:a16="http://schemas.microsoft.com/office/drawing/2014/main" id="{A8616646-DE1A-5E70-1724-58E31952FF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5896" y="5617029"/>
            <a:ext cx="914400" cy="914400"/>
          </a:xfrm>
          <a:prstGeom prst="rect">
            <a:avLst/>
          </a:prstGeom>
        </p:spPr>
      </p:pic>
      <p:pic>
        <p:nvPicPr>
          <p:cNvPr id="6" name="Graphic 5" descr="Computer outline">
            <a:extLst>
              <a:ext uri="{FF2B5EF4-FFF2-40B4-BE49-F238E27FC236}">
                <a16:creationId xmlns:a16="http://schemas.microsoft.com/office/drawing/2014/main" id="{7816B530-C17D-4755-3C43-9FDFACFC5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36319" y="5169056"/>
            <a:ext cx="1435210" cy="1644776"/>
          </a:xfrm>
          <a:prstGeom prst="rect">
            <a:avLst/>
          </a:prstGeom>
        </p:spPr>
      </p:pic>
      <p:pic>
        <p:nvPicPr>
          <p:cNvPr id="2" name="Picture 1" descr="A black and white drawing of a heart&#10;&#10;Description automatically generated">
            <a:extLst>
              <a:ext uri="{FF2B5EF4-FFF2-40B4-BE49-F238E27FC236}">
                <a16:creationId xmlns:a16="http://schemas.microsoft.com/office/drawing/2014/main" id="{99652324-05E9-4ED0-D1CF-7DD6460A5C46}"/>
              </a:ext>
            </a:extLst>
          </p:cNvPr>
          <p:cNvPicPr>
            <a:picLocks noChangeAspect="1"/>
          </p:cNvPicPr>
          <p:nvPr/>
        </p:nvPicPr>
        <p:blipFill>
          <a:blip r:embed="rId8"/>
          <a:stretch>
            <a:fillRect/>
          </a:stretch>
        </p:blipFill>
        <p:spPr>
          <a:xfrm>
            <a:off x="8585200" y="5393295"/>
            <a:ext cx="1717040" cy="1374930"/>
          </a:xfrm>
          <a:prstGeom prst="rect">
            <a:avLst/>
          </a:prstGeo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389E-1DCD-A2B8-2261-7793AE50EDA3}"/>
              </a:ext>
            </a:extLst>
          </p:cNvPr>
          <p:cNvSpPr>
            <a:spLocks noGrp="1"/>
          </p:cNvSpPr>
          <p:nvPr>
            <p:ph type="title"/>
          </p:nvPr>
        </p:nvSpPr>
        <p:spPr/>
        <p:txBody>
          <a:bodyPr/>
          <a:lstStyle/>
          <a:p>
            <a:r>
              <a:rPr lang="en-US"/>
              <a:t>preprocessing</a:t>
            </a:r>
          </a:p>
        </p:txBody>
      </p:sp>
      <p:sp>
        <p:nvSpPr>
          <p:cNvPr id="3" name="Content Placeholder 2">
            <a:extLst>
              <a:ext uri="{FF2B5EF4-FFF2-40B4-BE49-F238E27FC236}">
                <a16:creationId xmlns:a16="http://schemas.microsoft.com/office/drawing/2014/main" id="{8BD627B8-87CB-CFB6-FFC7-7EBE1209D12F}"/>
              </a:ext>
            </a:extLst>
          </p:cNvPr>
          <p:cNvSpPr>
            <a:spLocks noGrp="1"/>
          </p:cNvSpPr>
          <p:nvPr>
            <p:ph idx="1"/>
          </p:nvPr>
        </p:nvSpPr>
        <p:spPr>
          <a:xfrm>
            <a:off x="581192" y="1836737"/>
            <a:ext cx="11029615" cy="2767161"/>
          </a:xfrm>
        </p:spPr>
        <p:txBody>
          <a:bodyPr/>
          <a:lstStyle/>
          <a:p>
            <a:pPr marL="305435" indent="-305435"/>
            <a:r>
              <a:rPr lang="en-US"/>
              <a:t>Checked for any missing values using isnull( ) method</a:t>
            </a:r>
          </a:p>
          <a:p>
            <a:pPr marL="305435" indent="-305435"/>
            <a:r>
              <a:rPr lang="en-US"/>
              <a:t>Random missing values are introduced by generating a random number between 0 and 75 for each column</a:t>
            </a:r>
          </a:p>
          <a:p>
            <a:pPr marL="305435" indent="-305435"/>
            <a:r>
              <a:rPr lang="en-US"/>
              <a:t>Replaced the missing values with the average of each column. The mean was calculated using the fillna( ) method</a:t>
            </a:r>
          </a:p>
          <a:p>
            <a:pPr marL="305435" indent="-305435"/>
            <a:r>
              <a:rPr lang="en-US"/>
              <a:t>Boxplots were created to visually identify the outliers</a:t>
            </a:r>
          </a:p>
          <a:p>
            <a:pPr marL="305435" indent="-305435"/>
            <a:r>
              <a:rPr lang="en-US"/>
              <a:t>Removed the outliers using IQR method</a:t>
            </a:r>
          </a:p>
          <a:p>
            <a:pPr marL="305435" indent="-305435"/>
            <a:r>
              <a:rPr lang="en-US"/>
              <a:t>The shape of the dataset is printed before and after removing the outliers below: </a:t>
            </a:r>
          </a:p>
        </p:txBody>
      </p:sp>
      <p:sp>
        <p:nvSpPr>
          <p:cNvPr id="5" name="Slide Number Placeholder 4">
            <a:extLst>
              <a:ext uri="{FF2B5EF4-FFF2-40B4-BE49-F238E27FC236}">
                <a16:creationId xmlns:a16="http://schemas.microsoft.com/office/drawing/2014/main" id="{A12973B0-3FB2-8870-0FD8-B53A5AA732EE}"/>
              </a:ext>
            </a:extLst>
          </p:cNvPr>
          <p:cNvSpPr>
            <a:spLocks noGrp="1"/>
          </p:cNvSpPr>
          <p:nvPr>
            <p:ph type="sldNum" sz="quarter" idx="12"/>
          </p:nvPr>
        </p:nvSpPr>
        <p:spPr/>
        <p:txBody>
          <a:bodyPr/>
          <a:lstStyle/>
          <a:p>
            <a:fld id="{3A98EE3D-8CD1-4C3F-BD1C-C98C9596463C}" type="slidenum">
              <a:rPr lang="en-US" sz="2000" smtClean="0"/>
              <a:t>10</a:t>
            </a:fld>
            <a:endParaRPr lang="en-US" sz="2000"/>
          </a:p>
        </p:txBody>
      </p:sp>
      <p:pic>
        <p:nvPicPr>
          <p:cNvPr id="17" name="Picture 16">
            <a:extLst>
              <a:ext uri="{FF2B5EF4-FFF2-40B4-BE49-F238E27FC236}">
                <a16:creationId xmlns:a16="http://schemas.microsoft.com/office/drawing/2014/main" id="{CEA8A397-2DDE-4147-5CD5-8019F3CF2B22}"/>
              </a:ext>
            </a:extLst>
          </p:cNvPr>
          <p:cNvPicPr>
            <a:picLocks noChangeAspect="1"/>
          </p:cNvPicPr>
          <p:nvPr/>
        </p:nvPicPr>
        <p:blipFill>
          <a:blip r:embed="rId2"/>
          <a:stretch>
            <a:fillRect/>
          </a:stretch>
        </p:blipFill>
        <p:spPr>
          <a:xfrm>
            <a:off x="730431" y="4603898"/>
            <a:ext cx="7967002" cy="1702351"/>
          </a:xfrm>
          <a:prstGeom prst="rect">
            <a:avLst/>
          </a:prstGeom>
        </p:spPr>
      </p:pic>
    </p:spTree>
    <p:extLst>
      <p:ext uri="{BB962C8B-B14F-4D97-AF65-F5344CB8AC3E}">
        <p14:creationId xmlns:p14="http://schemas.microsoft.com/office/powerpoint/2010/main" val="799626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A548-028B-BDB0-A69D-FDE1BF5F4ACB}"/>
              </a:ext>
            </a:extLst>
          </p:cNvPr>
          <p:cNvSpPr>
            <a:spLocks noGrp="1"/>
          </p:cNvSpPr>
          <p:nvPr>
            <p:ph type="title"/>
          </p:nvPr>
        </p:nvSpPr>
        <p:spPr>
          <a:xfrm>
            <a:off x="581192" y="731520"/>
            <a:ext cx="11029616" cy="501857"/>
          </a:xfrm>
        </p:spPr>
        <p:txBody>
          <a:bodyPr>
            <a:normAutofit fontScale="90000"/>
          </a:bodyPr>
          <a:lstStyle/>
          <a:p>
            <a:r>
              <a:rPr lang="en-US"/>
              <a:t>Distribution of variables after preprocessing</a:t>
            </a:r>
          </a:p>
        </p:txBody>
      </p:sp>
      <p:pic>
        <p:nvPicPr>
          <p:cNvPr id="7" name="Content Placeholder 6">
            <a:extLst>
              <a:ext uri="{FF2B5EF4-FFF2-40B4-BE49-F238E27FC236}">
                <a16:creationId xmlns:a16="http://schemas.microsoft.com/office/drawing/2014/main" id="{FCAC00CF-E082-3FEB-C170-3E8B80B68756}"/>
              </a:ext>
            </a:extLst>
          </p:cNvPr>
          <p:cNvPicPr>
            <a:picLocks noGrp="1" noChangeAspect="1"/>
          </p:cNvPicPr>
          <p:nvPr>
            <p:ph idx="1"/>
          </p:nvPr>
        </p:nvPicPr>
        <p:blipFill>
          <a:blip r:embed="rId2"/>
          <a:stretch>
            <a:fillRect/>
          </a:stretch>
        </p:blipFill>
        <p:spPr>
          <a:xfrm>
            <a:off x="2434856" y="1233377"/>
            <a:ext cx="6917210" cy="5437258"/>
          </a:xfrm>
        </p:spPr>
      </p:pic>
      <p:sp>
        <p:nvSpPr>
          <p:cNvPr id="5" name="Slide Number Placeholder 4">
            <a:extLst>
              <a:ext uri="{FF2B5EF4-FFF2-40B4-BE49-F238E27FC236}">
                <a16:creationId xmlns:a16="http://schemas.microsoft.com/office/drawing/2014/main" id="{1885B52C-9DEA-89B6-14D1-110DDAAE59CA}"/>
              </a:ext>
            </a:extLst>
          </p:cNvPr>
          <p:cNvSpPr>
            <a:spLocks noGrp="1"/>
          </p:cNvSpPr>
          <p:nvPr>
            <p:ph type="sldNum" sz="quarter" idx="12"/>
          </p:nvPr>
        </p:nvSpPr>
        <p:spPr/>
        <p:txBody>
          <a:bodyPr/>
          <a:lstStyle/>
          <a:p>
            <a:fld id="{3A98EE3D-8CD1-4C3F-BD1C-C98C9596463C}" type="slidenum">
              <a:rPr lang="en-US" sz="2000" smtClean="0"/>
              <a:t>11</a:t>
            </a:fld>
            <a:endParaRPr lang="en-US" sz="2000"/>
          </a:p>
        </p:txBody>
      </p:sp>
    </p:spTree>
    <p:extLst>
      <p:ext uri="{BB962C8B-B14F-4D97-AF65-F5344CB8AC3E}">
        <p14:creationId xmlns:p14="http://schemas.microsoft.com/office/powerpoint/2010/main" val="3902776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C4D5-66D0-A991-F4AE-492B7EA5CBA1}"/>
              </a:ext>
            </a:extLst>
          </p:cNvPr>
          <p:cNvSpPr>
            <a:spLocks noGrp="1"/>
          </p:cNvSpPr>
          <p:nvPr>
            <p:ph type="title"/>
          </p:nvPr>
        </p:nvSpPr>
        <p:spPr>
          <a:xfrm>
            <a:off x="581192" y="731520"/>
            <a:ext cx="11029616" cy="512489"/>
          </a:xfrm>
        </p:spPr>
        <p:txBody>
          <a:bodyPr>
            <a:normAutofit fontScale="90000"/>
          </a:bodyPr>
          <a:lstStyle/>
          <a:p>
            <a:r>
              <a:rPr lang="en-US"/>
              <a:t>Correlation coefficients</a:t>
            </a:r>
          </a:p>
        </p:txBody>
      </p:sp>
      <p:pic>
        <p:nvPicPr>
          <p:cNvPr id="7" name="Content Placeholder 6">
            <a:extLst>
              <a:ext uri="{FF2B5EF4-FFF2-40B4-BE49-F238E27FC236}">
                <a16:creationId xmlns:a16="http://schemas.microsoft.com/office/drawing/2014/main" id="{EE787BCE-1470-974C-C7F7-197BCE6AF8D3}"/>
              </a:ext>
            </a:extLst>
          </p:cNvPr>
          <p:cNvPicPr>
            <a:picLocks noGrp="1" noChangeAspect="1"/>
          </p:cNvPicPr>
          <p:nvPr>
            <p:ph idx="1"/>
          </p:nvPr>
        </p:nvPicPr>
        <p:blipFill>
          <a:blip r:embed="rId2"/>
          <a:stretch>
            <a:fillRect/>
          </a:stretch>
        </p:blipFill>
        <p:spPr>
          <a:xfrm>
            <a:off x="2679405" y="1150310"/>
            <a:ext cx="6464595" cy="5707689"/>
          </a:xfrm>
        </p:spPr>
      </p:pic>
      <p:sp>
        <p:nvSpPr>
          <p:cNvPr id="5" name="Slide Number Placeholder 4">
            <a:extLst>
              <a:ext uri="{FF2B5EF4-FFF2-40B4-BE49-F238E27FC236}">
                <a16:creationId xmlns:a16="http://schemas.microsoft.com/office/drawing/2014/main" id="{11C94D78-DAEC-A748-D90C-476C58722487}"/>
              </a:ext>
            </a:extLst>
          </p:cNvPr>
          <p:cNvSpPr>
            <a:spLocks noGrp="1"/>
          </p:cNvSpPr>
          <p:nvPr>
            <p:ph type="sldNum" sz="quarter" idx="12"/>
          </p:nvPr>
        </p:nvSpPr>
        <p:spPr/>
        <p:txBody>
          <a:bodyPr/>
          <a:lstStyle/>
          <a:p>
            <a:fld id="{3A98EE3D-8CD1-4C3F-BD1C-C98C9596463C}" type="slidenum">
              <a:rPr lang="en-US" sz="2000" smtClean="0"/>
              <a:t>12</a:t>
            </a:fld>
            <a:endParaRPr lang="en-US" sz="2000"/>
          </a:p>
        </p:txBody>
      </p:sp>
    </p:spTree>
    <p:extLst>
      <p:ext uri="{BB962C8B-B14F-4D97-AF65-F5344CB8AC3E}">
        <p14:creationId xmlns:p14="http://schemas.microsoft.com/office/powerpoint/2010/main" val="12317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682D-BF06-13E1-EDCB-C8663A2BE9A4}"/>
              </a:ext>
            </a:extLst>
          </p:cNvPr>
          <p:cNvSpPr>
            <a:spLocks noGrp="1"/>
          </p:cNvSpPr>
          <p:nvPr>
            <p:ph type="title"/>
          </p:nvPr>
        </p:nvSpPr>
        <p:spPr>
          <a:xfrm>
            <a:off x="581192" y="731520"/>
            <a:ext cx="11029616" cy="617220"/>
          </a:xfrm>
        </p:spPr>
        <p:txBody>
          <a:bodyPr/>
          <a:lstStyle/>
          <a:p>
            <a:r>
              <a:rPr lang="en-US"/>
              <a:t>1. Model: logistic regression</a:t>
            </a:r>
          </a:p>
        </p:txBody>
      </p:sp>
      <p:sp>
        <p:nvSpPr>
          <p:cNvPr id="5" name="Slide Number Placeholder 4">
            <a:extLst>
              <a:ext uri="{FF2B5EF4-FFF2-40B4-BE49-F238E27FC236}">
                <a16:creationId xmlns:a16="http://schemas.microsoft.com/office/drawing/2014/main" id="{C873E234-281E-B029-FB3F-376E3D86B7B6}"/>
              </a:ext>
            </a:extLst>
          </p:cNvPr>
          <p:cNvSpPr>
            <a:spLocks noGrp="1"/>
          </p:cNvSpPr>
          <p:nvPr>
            <p:ph type="sldNum" sz="quarter" idx="12"/>
          </p:nvPr>
        </p:nvSpPr>
        <p:spPr/>
        <p:txBody>
          <a:bodyPr/>
          <a:lstStyle/>
          <a:p>
            <a:fld id="{3A98EE3D-8CD1-4C3F-BD1C-C98C9596463C}" type="slidenum">
              <a:rPr lang="en-US" smtClean="0"/>
              <a:t>13</a:t>
            </a:fld>
            <a:endParaRPr lang="en-US"/>
          </a:p>
        </p:txBody>
      </p:sp>
      <p:pic>
        <p:nvPicPr>
          <p:cNvPr id="7" name="Picture 6">
            <a:extLst>
              <a:ext uri="{FF2B5EF4-FFF2-40B4-BE49-F238E27FC236}">
                <a16:creationId xmlns:a16="http://schemas.microsoft.com/office/drawing/2014/main" id="{7A96B1B7-AA89-55D3-CE58-6FF4866EDCAE}"/>
              </a:ext>
            </a:extLst>
          </p:cNvPr>
          <p:cNvPicPr>
            <a:picLocks noChangeAspect="1"/>
          </p:cNvPicPr>
          <p:nvPr/>
        </p:nvPicPr>
        <p:blipFill>
          <a:blip r:embed="rId2"/>
          <a:stretch>
            <a:fillRect/>
          </a:stretch>
        </p:blipFill>
        <p:spPr>
          <a:xfrm>
            <a:off x="731520" y="2262199"/>
            <a:ext cx="7343429" cy="870814"/>
          </a:xfrm>
          <a:prstGeom prst="rect">
            <a:avLst/>
          </a:prstGeom>
        </p:spPr>
      </p:pic>
      <p:sp>
        <p:nvSpPr>
          <p:cNvPr id="9" name="TextBox 8">
            <a:extLst>
              <a:ext uri="{FF2B5EF4-FFF2-40B4-BE49-F238E27FC236}">
                <a16:creationId xmlns:a16="http://schemas.microsoft.com/office/drawing/2014/main" id="{34834103-559A-30A6-EAD1-80DDA8737A44}"/>
              </a:ext>
            </a:extLst>
          </p:cNvPr>
          <p:cNvSpPr txBox="1"/>
          <p:nvPr/>
        </p:nvSpPr>
        <p:spPr>
          <a:xfrm>
            <a:off x="731520" y="1485900"/>
            <a:ext cx="10879288" cy="646331"/>
          </a:xfrm>
          <a:prstGeom prst="rect">
            <a:avLst/>
          </a:prstGeom>
          <a:noFill/>
        </p:spPr>
        <p:txBody>
          <a:bodyPr wrap="square" lIns="91440" tIns="45720" rIns="91440" bIns="45720" rtlCol="0" anchor="t">
            <a:spAutoFit/>
          </a:bodyPr>
          <a:lstStyle/>
          <a:p>
            <a:pPr marL="0" indent="0" algn="just">
              <a:buNone/>
            </a:pPr>
            <a:r>
              <a:rPr lang="en-US">
                <a:cs typeface="Times New Roman"/>
              </a:rPr>
              <a:t>Step 1: Divide the dataset into two sets; training </a:t>
            </a:r>
            <a:r>
              <a:rPr lang="en-US">
                <a:solidFill>
                  <a:srgbClr val="515151"/>
                </a:solidFill>
                <a:cs typeface="Times New Roman"/>
              </a:rPr>
              <a:t>(80%</a:t>
            </a:r>
            <a:r>
              <a:rPr lang="en-US" b="0">
                <a:solidFill>
                  <a:srgbClr val="515151"/>
                </a:solidFill>
                <a:effectLst/>
                <a:cs typeface="Times New Roman"/>
              </a:rPr>
              <a:t> of records) </a:t>
            </a:r>
            <a:r>
              <a:rPr lang="en-US">
                <a:cs typeface="Times New Roman"/>
              </a:rPr>
              <a:t>and testing </a:t>
            </a:r>
            <a:r>
              <a:rPr lang="en-US" b="0">
                <a:solidFill>
                  <a:srgbClr val="515151"/>
                </a:solidFill>
                <a:effectLst/>
                <a:cs typeface="Times New Roman"/>
              </a:rPr>
              <a:t>(</a:t>
            </a:r>
            <a:r>
              <a:rPr lang="en-US">
                <a:solidFill>
                  <a:srgbClr val="515151"/>
                </a:solidFill>
                <a:cs typeface="Times New Roman"/>
              </a:rPr>
              <a:t>20</a:t>
            </a:r>
            <a:r>
              <a:rPr lang="en-US" b="0">
                <a:solidFill>
                  <a:srgbClr val="515151"/>
                </a:solidFill>
                <a:effectLst/>
                <a:cs typeface="Times New Roman"/>
              </a:rPr>
              <a:t>% of records) using 42 as a random seed</a:t>
            </a:r>
            <a:endParaRPr lang="en-US">
              <a:cs typeface="Times New Roman"/>
            </a:endParaRPr>
          </a:p>
        </p:txBody>
      </p:sp>
      <p:sp>
        <p:nvSpPr>
          <p:cNvPr id="12" name="TextBox 11">
            <a:extLst>
              <a:ext uri="{FF2B5EF4-FFF2-40B4-BE49-F238E27FC236}">
                <a16:creationId xmlns:a16="http://schemas.microsoft.com/office/drawing/2014/main" id="{5B2D0C56-2B29-D19E-E21F-B47197052080}"/>
              </a:ext>
            </a:extLst>
          </p:cNvPr>
          <p:cNvSpPr txBox="1"/>
          <p:nvPr/>
        </p:nvSpPr>
        <p:spPr>
          <a:xfrm>
            <a:off x="731520" y="3314700"/>
            <a:ext cx="10879288" cy="369332"/>
          </a:xfrm>
          <a:prstGeom prst="rect">
            <a:avLst/>
          </a:prstGeom>
          <a:noFill/>
        </p:spPr>
        <p:txBody>
          <a:bodyPr wrap="square" rtlCol="0">
            <a:spAutoFit/>
          </a:bodyPr>
          <a:lstStyle/>
          <a:p>
            <a:r>
              <a:rPr lang="en-US">
                <a:cs typeface="Times New Roman" panose="02020603050405020304" pitchFamily="18" charset="0"/>
              </a:rPr>
              <a:t>Step 2:  Verify whether there is a class imbalance issue in the target variable</a:t>
            </a:r>
            <a:endParaRPr lang="en-US"/>
          </a:p>
        </p:txBody>
      </p:sp>
      <p:pic>
        <p:nvPicPr>
          <p:cNvPr id="14" name="Picture 13">
            <a:extLst>
              <a:ext uri="{FF2B5EF4-FFF2-40B4-BE49-F238E27FC236}">
                <a16:creationId xmlns:a16="http://schemas.microsoft.com/office/drawing/2014/main" id="{3FA3BBCC-32C1-CFD4-D2AD-50E1BCC944C2}"/>
              </a:ext>
            </a:extLst>
          </p:cNvPr>
          <p:cNvPicPr>
            <a:picLocks noChangeAspect="1"/>
          </p:cNvPicPr>
          <p:nvPr/>
        </p:nvPicPr>
        <p:blipFill>
          <a:blip r:embed="rId3"/>
          <a:stretch>
            <a:fillRect/>
          </a:stretch>
        </p:blipFill>
        <p:spPr>
          <a:xfrm>
            <a:off x="731520" y="3930469"/>
            <a:ext cx="7703820" cy="1209771"/>
          </a:xfrm>
          <a:prstGeom prst="rect">
            <a:avLst/>
          </a:prstGeom>
        </p:spPr>
      </p:pic>
      <p:sp>
        <p:nvSpPr>
          <p:cNvPr id="15" name="TextBox 14">
            <a:extLst>
              <a:ext uri="{FF2B5EF4-FFF2-40B4-BE49-F238E27FC236}">
                <a16:creationId xmlns:a16="http://schemas.microsoft.com/office/drawing/2014/main" id="{2104F16B-4A52-E33B-3453-A7270F504967}"/>
              </a:ext>
            </a:extLst>
          </p:cNvPr>
          <p:cNvSpPr txBox="1"/>
          <p:nvPr/>
        </p:nvSpPr>
        <p:spPr>
          <a:xfrm>
            <a:off x="834390" y="5349240"/>
            <a:ext cx="10652760" cy="369332"/>
          </a:xfrm>
          <a:prstGeom prst="rect">
            <a:avLst/>
          </a:prstGeom>
          <a:noFill/>
        </p:spPr>
        <p:txBody>
          <a:bodyPr wrap="square" rtlCol="0">
            <a:spAutoFit/>
          </a:bodyPr>
          <a:lstStyle/>
          <a:p>
            <a:r>
              <a:rPr lang="en-US">
                <a:cs typeface="Times New Roman" panose="02020603050405020304" pitchFamily="18" charset="0"/>
              </a:rPr>
              <a:t>Step 3:  The obtained formula for the prediction</a:t>
            </a:r>
            <a:endParaRPr lang="en-US"/>
          </a:p>
        </p:txBody>
      </p:sp>
      <p:pic>
        <p:nvPicPr>
          <p:cNvPr id="20" name="Picture 19">
            <a:extLst>
              <a:ext uri="{FF2B5EF4-FFF2-40B4-BE49-F238E27FC236}">
                <a16:creationId xmlns:a16="http://schemas.microsoft.com/office/drawing/2014/main" id="{28CF14BA-3B6B-FB27-45D8-58BB83C054C4}"/>
              </a:ext>
            </a:extLst>
          </p:cNvPr>
          <p:cNvPicPr>
            <a:picLocks noChangeAspect="1"/>
          </p:cNvPicPr>
          <p:nvPr/>
        </p:nvPicPr>
        <p:blipFill>
          <a:blip r:embed="rId4"/>
          <a:stretch>
            <a:fillRect/>
          </a:stretch>
        </p:blipFill>
        <p:spPr>
          <a:xfrm>
            <a:off x="831370" y="5660207"/>
            <a:ext cx="11029616" cy="1046526"/>
          </a:xfrm>
          <a:prstGeom prst="rect">
            <a:avLst/>
          </a:prstGeom>
        </p:spPr>
      </p:pic>
    </p:spTree>
    <p:extLst>
      <p:ext uri="{BB962C8B-B14F-4D97-AF65-F5344CB8AC3E}">
        <p14:creationId xmlns:p14="http://schemas.microsoft.com/office/powerpoint/2010/main" val="2568777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A107-8309-EC3A-B78E-CBDC0E573AE2}"/>
              </a:ext>
            </a:extLst>
          </p:cNvPr>
          <p:cNvSpPr>
            <a:spLocks noGrp="1"/>
          </p:cNvSpPr>
          <p:nvPr>
            <p:ph type="title"/>
          </p:nvPr>
        </p:nvSpPr>
        <p:spPr>
          <a:xfrm>
            <a:off x="581192" y="731520"/>
            <a:ext cx="11029616" cy="651510"/>
          </a:xfrm>
        </p:spPr>
        <p:txBody>
          <a:bodyPr/>
          <a:lstStyle/>
          <a:p>
            <a:r>
              <a:rPr lang="en-US"/>
              <a:t>LOGISTIC REGRESSION Code :</a:t>
            </a:r>
          </a:p>
        </p:txBody>
      </p:sp>
      <p:pic>
        <p:nvPicPr>
          <p:cNvPr id="7" name="Content Placeholder 6">
            <a:extLst>
              <a:ext uri="{FF2B5EF4-FFF2-40B4-BE49-F238E27FC236}">
                <a16:creationId xmlns:a16="http://schemas.microsoft.com/office/drawing/2014/main" id="{19C7FFBC-C697-83F5-5E9D-F3176D926E9B}"/>
              </a:ext>
            </a:extLst>
          </p:cNvPr>
          <p:cNvPicPr>
            <a:picLocks noGrp="1" noChangeAspect="1"/>
          </p:cNvPicPr>
          <p:nvPr>
            <p:ph idx="1"/>
          </p:nvPr>
        </p:nvPicPr>
        <p:blipFill>
          <a:blip r:embed="rId2"/>
          <a:stretch>
            <a:fillRect/>
          </a:stretch>
        </p:blipFill>
        <p:spPr>
          <a:xfrm>
            <a:off x="611067" y="1647966"/>
            <a:ext cx="9947233" cy="4775948"/>
          </a:xfrm>
        </p:spPr>
      </p:pic>
      <p:sp>
        <p:nvSpPr>
          <p:cNvPr id="5" name="Slide Number Placeholder 4">
            <a:extLst>
              <a:ext uri="{FF2B5EF4-FFF2-40B4-BE49-F238E27FC236}">
                <a16:creationId xmlns:a16="http://schemas.microsoft.com/office/drawing/2014/main" id="{246E2F1C-5BE6-C41D-3F79-B359BB7BDEE0}"/>
              </a:ext>
            </a:extLst>
          </p:cNvPr>
          <p:cNvSpPr>
            <a:spLocks noGrp="1"/>
          </p:cNvSpPr>
          <p:nvPr>
            <p:ph type="sldNum" sz="quarter" idx="12"/>
          </p:nvPr>
        </p:nvSpPr>
        <p:spPr/>
        <p:txBody>
          <a:bodyPr/>
          <a:lstStyle/>
          <a:p>
            <a:fld id="{3A98EE3D-8CD1-4C3F-BD1C-C98C9596463C}" type="slidenum">
              <a:rPr lang="en-US" sz="2000" smtClean="0"/>
              <a:t>14</a:t>
            </a:fld>
            <a:endParaRPr lang="en-US" sz="2000"/>
          </a:p>
        </p:txBody>
      </p:sp>
    </p:spTree>
    <p:extLst>
      <p:ext uri="{BB962C8B-B14F-4D97-AF65-F5344CB8AC3E}">
        <p14:creationId xmlns:p14="http://schemas.microsoft.com/office/powerpoint/2010/main" val="1017991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1. Model: logistic regression</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15</a:t>
            </a:fld>
            <a:endParaRPr lang="en-US" sz="2000"/>
          </a:p>
        </p:txBody>
      </p:sp>
      <p:sp>
        <p:nvSpPr>
          <p:cNvPr id="6" name="TextBox 5">
            <a:extLst>
              <a:ext uri="{FF2B5EF4-FFF2-40B4-BE49-F238E27FC236}">
                <a16:creationId xmlns:a16="http://schemas.microsoft.com/office/drawing/2014/main" id="{26CBAF81-6FCA-D5A7-DB29-6FA57F0BDAF7}"/>
              </a:ext>
            </a:extLst>
          </p:cNvPr>
          <p:cNvSpPr txBox="1"/>
          <p:nvPr/>
        </p:nvSpPr>
        <p:spPr>
          <a:xfrm>
            <a:off x="581192" y="2000250"/>
            <a:ext cx="11029616" cy="646331"/>
          </a:xfrm>
          <a:prstGeom prst="rect">
            <a:avLst/>
          </a:prstGeom>
          <a:noFill/>
        </p:spPr>
        <p:txBody>
          <a:bodyPr wrap="square" lIns="91440" tIns="45720" rIns="91440" bIns="45720" rtlCol="0" anchor="t">
            <a:spAutoFit/>
          </a:bodyPr>
          <a:lstStyle/>
          <a:p>
            <a:r>
              <a:rPr lang="en-US">
                <a:cs typeface="Times New Roman"/>
              </a:rPr>
              <a:t> Confusion matrix and the accuracy of the model:  </a:t>
            </a:r>
            <a:endParaRPr lang="en-US">
              <a:cs typeface="Times New Roman" panose="02020603050405020304" pitchFamily="18" charset="0"/>
            </a:endParaRPr>
          </a:p>
          <a:p>
            <a:endParaRPr lang="en-US"/>
          </a:p>
        </p:txBody>
      </p:sp>
      <p:pic>
        <p:nvPicPr>
          <p:cNvPr id="4" name="Picture 3">
            <a:extLst>
              <a:ext uri="{FF2B5EF4-FFF2-40B4-BE49-F238E27FC236}">
                <a16:creationId xmlns:a16="http://schemas.microsoft.com/office/drawing/2014/main" id="{7BACA70F-BC6B-16D4-6311-365789FC8A41}"/>
              </a:ext>
            </a:extLst>
          </p:cNvPr>
          <p:cNvPicPr>
            <a:picLocks noChangeAspect="1"/>
          </p:cNvPicPr>
          <p:nvPr/>
        </p:nvPicPr>
        <p:blipFill>
          <a:blip r:embed="rId2"/>
          <a:stretch>
            <a:fillRect/>
          </a:stretch>
        </p:blipFill>
        <p:spPr>
          <a:xfrm>
            <a:off x="692670" y="2501200"/>
            <a:ext cx="6588240" cy="3693549"/>
          </a:xfrm>
          <a:prstGeom prst="rect">
            <a:avLst/>
          </a:prstGeom>
        </p:spPr>
      </p:pic>
    </p:spTree>
    <p:extLst>
      <p:ext uri="{BB962C8B-B14F-4D97-AF65-F5344CB8AC3E}">
        <p14:creationId xmlns:p14="http://schemas.microsoft.com/office/powerpoint/2010/main" val="3955987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641F-0C0D-5B24-5A21-D944A08D71BC}"/>
              </a:ext>
            </a:extLst>
          </p:cNvPr>
          <p:cNvSpPr>
            <a:spLocks noGrp="1"/>
          </p:cNvSpPr>
          <p:nvPr>
            <p:ph type="title"/>
          </p:nvPr>
        </p:nvSpPr>
        <p:spPr>
          <a:xfrm>
            <a:off x="581192" y="731520"/>
            <a:ext cx="11029616" cy="708660"/>
          </a:xfrm>
        </p:spPr>
        <p:txBody>
          <a:bodyPr/>
          <a:lstStyle/>
          <a:p>
            <a:r>
              <a:rPr lang="en-US"/>
              <a:t>2. MODEL K- Nearest neighbors (KNN) Algorithm </a:t>
            </a:r>
          </a:p>
        </p:txBody>
      </p:sp>
      <p:sp>
        <p:nvSpPr>
          <p:cNvPr id="5" name="Slide Number Placeholder 4">
            <a:extLst>
              <a:ext uri="{FF2B5EF4-FFF2-40B4-BE49-F238E27FC236}">
                <a16:creationId xmlns:a16="http://schemas.microsoft.com/office/drawing/2014/main" id="{97CCB768-E5AB-D2DC-25D8-7116EF05435E}"/>
              </a:ext>
            </a:extLst>
          </p:cNvPr>
          <p:cNvSpPr>
            <a:spLocks noGrp="1"/>
          </p:cNvSpPr>
          <p:nvPr>
            <p:ph type="sldNum" sz="quarter" idx="12"/>
          </p:nvPr>
        </p:nvSpPr>
        <p:spPr/>
        <p:txBody>
          <a:bodyPr/>
          <a:lstStyle/>
          <a:p>
            <a:fld id="{3A98EE3D-8CD1-4C3F-BD1C-C98C9596463C}" type="slidenum">
              <a:rPr lang="en-US" sz="2000" smtClean="0"/>
              <a:t>16</a:t>
            </a:fld>
            <a:endParaRPr lang="en-US" sz="2000"/>
          </a:p>
        </p:txBody>
      </p:sp>
      <p:sp>
        <p:nvSpPr>
          <p:cNvPr id="6" name="TextBox 5">
            <a:extLst>
              <a:ext uri="{FF2B5EF4-FFF2-40B4-BE49-F238E27FC236}">
                <a16:creationId xmlns:a16="http://schemas.microsoft.com/office/drawing/2014/main" id="{8883C6B7-C76A-767F-478A-32ECB7C6DDC6}"/>
              </a:ext>
            </a:extLst>
          </p:cNvPr>
          <p:cNvSpPr txBox="1"/>
          <p:nvPr/>
        </p:nvSpPr>
        <p:spPr>
          <a:xfrm>
            <a:off x="581192" y="1794510"/>
            <a:ext cx="11029618" cy="3139321"/>
          </a:xfrm>
          <a:prstGeom prst="rect">
            <a:avLst/>
          </a:prstGeom>
          <a:noFill/>
        </p:spPr>
        <p:txBody>
          <a:bodyPr wrap="square" lIns="91440" tIns="45720" rIns="91440" bIns="45720" rtlCol="0" anchor="t">
            <a:spAutoFit/>
          </a:bodyPr>
          <a:lstStyle/>
          <a:p>
            <a:r>
              <a:rPr lang="en-US" sz="2000" b="0" i="0">
                <a:solidFill>
                  <a:srgbClr val="374151"/>
                </a:solidFill>
                <a:effectLst/>
              </a:rPr>
              <a:t>Step 1 :The independent variables for prediction are selected.</a:t>
            </a:r>
            <a:endParaRPr lang="en-US"/>
          </a:p>
          <a:p>
            <a:endParaRPr lang="en-US"/>
          </a:p>
          <a:p>
            <a:r>
              <a:rPr lang="en-US" sz="2000" b="0" i="0">
                <a:solidFill>
                  <a:srgbClr val="374151"/>
                </a:solidFill>
                <a:effectLst/>
              </a:rPr>
              <a:t>Step 2 : The data is split into training and testing sets using the train_test_split function. 80% of the data is used for training and 20 % is reserved for testing.</a:t>
            </a:r>
          </a:p>
          <a:p>
            <a:endParaRPr lang="en-US" sz="2000">
              <a:solidFill>
                <a:srgbClr val="374151"/>
              </a:solidFill>
            </a:endParaRPr>
          </a:p>
          <a:p>
            <a:r>
              <a:rPr lang="en-US" sz="2000">
                <a:solidFill>
                  <a:srgbClr val="374151"/>
                </a:solidFill>
              </a:rPr>
              <a:t>Step 3 : </a:t>
            </a:r>
            <a:r>
              <a:rPr lang="en-US" sz="2000" b="0" i="0">
                <a:solidFill>
                  <a:srgbClr val="374151"/>
                </a:solidFill>
                <a:effectLst/>
              </a:rPr>
              <a:t>The KNN classifier is instantiated with specific parameters. </a:t>
            </a:r>
            <a:br>
              <a:rPr lang="en-US" sz="2000" b="0" i="0">
                <a:effectLst/>
              </a:rPr>
            </a:br>
            <a:r>
              <a:rPr lang="en-US" sz="2000">
                <a:solidFill>
                  <a:srgbClr val="374151"/>
                </a:solidFill>
              </a:rPr>
              <a:t>              </a:t>
            </a:r>
            <a:r>
              <a:rPr lang="en-US" sz="2000" b="0" i="0">
                <a:solidFill>
                  <a:srgbClr val="374151"/>
                </a:solidFill>
                <a:effectLst/>
              </a:rPr>
              <a:t> n_neighbors = 5 : It considers 5 nearest neighbors for classification</a:t>
            </a:r>
            <a:br>
              <a:rPr lang="en-US" sz="2000" b="0" i="0">
                <a:effectLst/>
              </a:rPr>
            </a:br>
            <a:r>
              <a:rPr lang="en-US" sz="2000">
                <a:solidFill>
                  <a:srgbClr val="374151"/>
                </a:solidFill>
              </a:rPr>
              <a:t>              </a:t>
            </a:r>
            <a:r>
              <a:rPr lang="en-US" sz="2000" b="0" i="0">
                <a:solidFill>
                  <a:srgbClr val="374151"/>
                </a:solidFill>
                <a:effectLst/>
              </a:rPr>
              <a:t> metric = ‘minkowski’ :</a:t>
            </a:r>
            <a:r>
              <a:rPr lang="en-US" sz="2000">
                <a:solidFill>
                  <a:srgbClr val="374151"/>
                </a:solidFill>
              </a:rPr>
              <a:t> </a:t>
            </a:r>
            <a:r>
              <a:rPr lang="en-US" sz="2000" b="0" i="0">
                <a:solidFill>
                  <a:srgbClr val="374151"/>
                </a:solidFill>
                <a:effectLst/>
              </a:rPr>
              <a:t> The distance metric used </a:t>
            </a:r>
            <a:br>
              <a:rPr lang="en-US" sz="2000" b="0" i="0">
                <a:effectLst/>
              </a:rPr>
            </a:br>
            <a:r>
              <a:rPr lang="en-US" sz="2000">
                <a:solidFill>
                  <a:srgbClr val="374151"/>
                </a:solidFill>
              </a:rPr>
              <a:t>              </a:t>
            </a:r>
            <a:r>
              <a:rPr lang="en-US" sz="2000" b="0" i="0">
                <a:solidFill>
                  <a:srgbClr val="374151"/>
                </a:solidFill>
                <a:effectLst/>
              </a:rPr>
              <a:t> p= 2 : corresponds to the Euclidean distance</a:t>
            </a:r>
            <a:br>
              <a:rPr lang="en-US" sz="2000" b="0" i="0">
                <a:effectLst/>
              </a:rPr>
            </a:br>
            <a:r>
              <a:rPr lang="en-US" sz="2000">
                <a:solidFill>
                  <a:srgbClr val="374151"/>
                </a:solidFill>
              </a:rPr>
              <a:t>             </a:t>
            </a:r>
            <a:r>
              <a:rPr lang="en-US" sz="2000" b="0" i="0">
                <a:solidFill>
                  <a:srgbClr val="374151"/>
                </a:solidFill>
                <a:effectLst/>
              </a:rPr>
              <a:t> The classifier is then fitted to the standardized training data</a:t>
            </a:r>
            <a:endParaRPr lang="en-US" sz="2000"/>
          </a:p>
        </p:txBody>
      </p:sp>
    </p:spTree>
    <p:extLst>
      <p:ext uri="{BB962C8B-B14F-4D97-AF65-F5344CB8AC3E}">
        <p14:creationId xmlns:p14="http://schemas.microsoft.com/office/powerpoint/2010/main" val="378601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A107-8309-EC3A-B78E-CBDC0E573AE2}"/>
              </a:ext>
            </a:extLst>
          </p:cNvPr>
          <p:cNvSpPr>
            <a:spLocks noGrp="1"/>
          </p:cNvSpPr>
          <p:nvPr>
            <p:ph type="title"/>
          </p:nvPr>
        </p:nvSpPr>
        <p:spPr>
          <a:xfrm>
            <a:off x="581192" y="731520"/>
            <a:ext cx="11029616" cy="651510"/>
          </a:xfrm>
        </p:spPr>
        <p:txBody>
          <a:bodyPr/>
          <a:lstStyle/>
          <a:p>
            <a:r>
              <a:rPr lang="en-US"/>
              <a:t>knn Code :</a:t>
            </a:r>
          </a:p>
        </p:txBody>
      </p:sp>
      <p:sp>
        <p:nvSpPr>
          <p:cNvPr id="5" name="Slide Number Placeholder 4">
            <a:extLst>
              <a:ext uri="{FF2B5EF4-FFF2-40B4-BE49-F238E27FC236}">
                <a16:creationId xmlns:a16="http://schemas.microsoft.com/office/drawing/2014/main" id="{246E2F1C-5BE6-C41D-3F79-B359BB7BDEE0}"/>
              </a:ext>
            </a:extLst>
          </p:cNvPr>
          <p:cNvSpPr>
            <a:spLocks noGrp="1"/>
          </p:cNvSpPr>
          <p:nvPr>
            <p:ph type="sldNum" sz="quarter" idx="12"/>
          </p:nvPr>
        </p:nvSpPr>
        <p:spPr/>
        <p:txBody>
          <a:bodyPr/>
          <a:lstStyle/>
          <a:p>
            <a:fld id="{3A98EE3D-8CD1-4C3F-BD1C-C98C9596463C}" type="slidenum">
              <a:rPr lang="en-US" sz="2000" smtClean="0"/>
              <a:t>17</a:t>
            </a:fld>
            <a:endParaRPr lang="en-US" sz="2000"/>
          </a:p>
        </p:txBody>
      </p:sp>
      <p:pic>
        <p:nvPicPr>
          <p:cNvPr id="8" name="Content Placeholder 7">
            <a:extLst>
              <a:ext uri="{FF2B5EF4-FFF2-40B4-BE49-F238E27FC236}">
                <a16:creationId xmlns:a16="http://schemas.microsoft.com/office/drawing/2014/main" id="{45F72F2F-AC4B-4D74-691C-406A6EE811E2}"/>
              </a:ext>
            </a:extLst>
          </p:cNvPr>
          <p:cNvPicPr>
            <a:picLocks noGrp="1" noChangeAspect="1"/>
          </p:cNvPicPr>
          <p:nvPr>
            <p:ph idx="1"/>
          </p:nvPr>
        </p:nvPicPr>
        <p:blipFill>
          <a:blip r:embed="rId2"/>
          <a:stretch>
            <a:fillRect/>
          </a:stretch>
        </p:blipFill>
        <p:spPr>
          <a:xfrm>
            <a:off x="581190" y="1479490"/>
            <a:ext cx="10277308" cy="5206996"/>
          </a:xfrm>
        </p:spPr>
      </p:pic>
    </p:spTree>
    <p:extLst>
      <p:ext uri="{BB962C8B-B14F-4D97-AF65-F5344CB8AC3E}">
        <p14:creationId xmlns:p14="http://schemas.microsoft.com/office/powerpoint/2010/main" val="1634543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2. MODEL KNN  </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18</a:t>
            </a:fld>
            <a:endParaRPr lang="en-US" sz="2000"/>
          </a:p>
        </p:txBody>
      </p:sp>
      <p:sp>
        <p:nvSpPr>
          <p:cNvPr id="6" name="TextBox 5">
            <a:extLst>
              <a:ext uri="{FF2B5EF4-FFF2-40B4-BE49-F238E27FC236}">
                <a16:creationId xmlns:a16="http://schemas.microsoft.com/office/drawing/2014/main" id="{26CBAF81-6FCA-D5A7-DB29-6FA57F0BDAF7}"/>
              </a:ext>
            </a:extLst>
          </p:cNvPr>
          <p:cNvSpPr txBox="1"/>
          <p:nvPr/>
        </p:nvSpPr>
        <p:spPr>
          <a:xfrm>
            <a:off x="581192" y="2000250"/>
            <a:ext cx="11029616" cy="677108"/>
          </a:xfrm>
          <a:prstGeom prst="rect">
            <a:avLst/>
          </a:prstGeom>
          <a:noFill/>
        </p:spPr>
        <p:txBody>
          <a:bodyPr wrap="square" lIns="91440" tIns="45720" rIns="91440" bIns="45720" rtlCol="0" anchor="t">
            <a:spAutoFit/>
          </a:bodyPr>
          <a:lstStyle/>
          <a:p>
            <a:r>
              <a:rPr lang="en-US" sz="2000">
                <a:cs typeface="Times New Roman"/>
              </a:rPr>
              <a:t>Confusion matrix and the accuracy of the model:  </a:t>
            </a:r>
            <a:endParaRPr lang="en-US" sz="2000">
              <a:cs typeface="Times New Roman" panose="02020603050405020304" pitchFamily="18" charset="0"/>
            </a:endParaRPr>
          </a:p>
          <a:p>
            <a:endParaRPr lang="en-US"/>
          </a:p>
        </p:txBody>
      </p:sp>
      <p:pic>
        <p:nvPicPr>
          <p:cNvPr id="10" name="Picture 9">
            <a:extLst>
              <a:ext uri="{FF2B5EF4-FFF2-40B4-BE49-F238E27FC236}">
                <a16:creationId xmlns:a16="http://schemas.microsoft.com/office/drawing/2014/main" id="{75AA1527-0120-0C94-4DA1-AACB7A97D6AD}"/>
              </a:ext>
            </a:extLst>
          </p:cNvPr>
          <p:cNvPicPr>
            <a:picLocks noChangeAspect="1"/>
          </p:cNvPicPr>
          <p:nvPr/>
        </p:nvPicPr>
        <p:blipFill>
          <a:blip r:embed="rId2"/>
          <a:stretch>
            <a:fillRect/>
          </a:stretch>
        </p:blipFill>
        <p:spPr>
          <a:xfrm>
            <a:off x="926344" y="2677358"/>
            <a:ext cx="6068816" cy="3260245"/>
          </a:xfrm>
          <a:prstGeom prst="rect">
            <a:avLst/>
          </a:prstGeom>
        </p:spPr>
      </p:pic>
    </p:spTree>
    <p:extLst>
      <p:ext uri="{BB962C8B-B14F-4D97-AF65-F5344CB8AC3E}">
        <p14:creationId xmlns:p14="http://schemas.microsoft.com/office/powerpoint/2010/main" val="114428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641F-0C0D-5B24-5A21-D944A08D71BC}"/>
              </a:ext>
            </a:extLst>
          </p:cNvPr>
          <p:cNvSpPr>
            <a:spLocks noGrp="1"/>
          </p:cNvSpPr>
          <p:nvPr>
            <p:ph type="title"/>
          </p:nvPr>
        </p:nvSpPr>
        <p:spPr>
          <a:xfrm>
            <a:off x="581192" y="1003663"/>
            <a:ext cx="11029616" cy="708660"/>
          </a:xfrm>
        </p:spPr>
        <p:txBody>
          <a:bodyPr/>
          <a:lstStyle/>
          <a:p>
            <a:r>
              <a:rPr lang="en-US"/>
              <a:t>3. MODEL naïve Bayesian classifier (NBC) Algorithm </a:t>
            </a:r>
          </a:p>
        </p:txBody>
      </p:sp>
      <p:sp>
        <p:nvSpPr>
          <p:cNvPr id="5" name="Slide Number Placeholder 4">
            <a:extLst>
              <a:ext uri="{FF2B5EF4-FFF2-40B4-BE49-F238E27FC236}">
                <a16:creationId xmlns:a16="http://schemas.microsoft.com/office/drawing/2014/main" id="{97CCB768-E5AB-D2DC-25D8-7116EF05435E}"/>
              </a:ext>
            </a:extLst>
          </p:cNvPr>
          <p:cNvSpPr>
            <a:spLocks noGrp="1"/>
          </p:cNvSpPr>
          <p:nvPr>
            <p:ph type="sldNum" sz="quarter" idx="12"/>
          </p:nvPr>
        </p:nvSpPr>
        <p:spPr/>
        <p:txBody>
          <a:bodyPr/>
          <a:lstStyle/>
          <a:p>
            <a:fld id="{3A98EE3D-8CD1-4C3F-BD1C-C98C9596463C}" type="slidenum">
              <a:rPr lang="en-US" sz="2000" smtClean="0"/>
              <a:t>19</a:t>
            </a:fld>
            <a:endParaRPr lang="en-US" sz="2000"/>
          </a:p>
        </p:txBody>
      </p:sp>
      <p:sp>
        <p:nvSpPr>
          <p:cNvPr id="6" name="TextBox 5">
            <a:extLst>
              <a:ext uri="{FF2B5EF4-FFF2-40B4-BE49-F238E27FC236}">
                <a16:creationId xmlns:a16="http://schemas.microsoft.com/office/drawing/2014/main" id="{8883C6B7-C76A-767F-478A-32ECB7C6DDC6}"/>
              </a:ext>
            </a:extLst>
          </p:cNvPr>
          <p:cNvSpPr txBox="1"/>
          <p:nvPr/>
        </p:nvSpPr>
        <p:spPr>
          <a:xfrm>
            <a:off x="581192" y="2284367"/>
            <a:ext cx="11029618" cy="2554545"/>
          </a:xfrm>
          <a:prstGeom prst="rect">
            <a:avLst/>
          </a:prstGeom>
          <a:noFill/>
        </p:spPr>
        <p:txBody>
          <a:bodyPr wrap="square" rtlCol="0">
            <a:spAutoFit/>
          </a:bodyPr>
          <a:lstStyle/>
          <a:p>
            <a:r>
              <a:rPr lang="en-US" sz="2000" b="0" i="0">
                <a:solidFill>
                  <a:srgbClr val="374151"/>
                </a:solidFill>
                <a:effectLst/>
              </a:rPr>
              <a:t>Step 1 :The independent variables for prediction are selected. These include attributes such as age, sex, cp, trestbps, chol, fbs, restecg, thalach, exang, slope, ca, and thal.</a:t>
            </a:r>
          </a:p>
          <a:p>
            <a:endParaRPr lang="en-US" sz="2000">
              <a:solidFill>
                <a:srgbClr val="374151"/>
              </a:solidFill>
            </a:endParaRPr>
          </a:p>
          <a:p>
            <a:r>
              <a:rPr lang="en-US" sz="2000" b="0" i="0">
                <a:solidFill>
                  <a:srgbClr val="374151"/>
                </a:solidFill>
                <a:effectLst/>
              </a:rPr>
              <a:t>Step 2 : The data is split into training and testing sets using the train_test_split function. 80% of the data is used for training and 20 % is reserved for testing.</a:t>
            </a:r>
          </a:p>
          <a:p>
            <a:endParaRPr lang="en-US" sz="2000">
              <a:solidFill>
                <a:srgbClr val="374151"/>
              </a:solidFill>
            </a:endParaRPr>
          </a:p>
          <a:p>
            <a:r>
              <a:rPr lang="en-US" sz="2000">
                <a:solidFill>
                  <a:srgbClr val="374151"/>
                </a:solidFill>
              </a:rPr>
              <a:t>Step 3 :  </a:t>
            </a:r>
            <a:r>
              <a:rPr lang="en-US" sz="2000" b="0" i="0">
                <a:solidFill>
                  <a:srgbClr val="374151"/>
                </a:solidFill>
                <a:effectLst/>
              </a:rPr>
              <a:t>Features are standardized to ensure that each feature contributes equally to the model. The Gaussian Naive Bayes classifier is chosen for this dataset</a:t>
            </a:r>
            <a:endParaRPr lang="en-US" sz="2000"/>
          </a:p>
        </p:txBody>
      </p:sp>
    </p:spTree>
    <p:extLst>
      <p:ext uri="{BB962C8B-B14F-4D97-AF65-F5344CB8AC3E}">
        <p14:creationId xmlns:p14="http://schemas.microsoft.com/office/powerpoint/2010/main" val="112767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z="2000" dirty="0" smtClean="0"/>
              <a:pPr/>
              <a:t>2</a:t>
            </a:fld>
            <a:endParaRPr lang="en-US" sz="2000"/>
          </a:p>
        </p:txBody>
      </p:sp>
      <p:sp>
        <p:nvSpPr>
          <p:cNvPr id="19" name="TextBox 18">
            <a:extLst>
              <a:ext uri="{FF2B5EF4-FFF2-40B4-BE49-F238E27FC236}">
                <a16:creationId xmlns:a16="http://schemas.microsoft.com/office/drawing/2014/main" id="{45C42D46-7493-DF17-7A66-58402B7BB6B6}"/>
              </a:ext>
            </a:extLst>
          </p:cNvPr>
          <p:cNvSpPr txBox="1"/>
          <p:nvPr/>
        </p:nvSpPr>
        <p:spPr>
          <a:xfrm>
            <a:off x="722193" y="2086971"/>
            <a:ext cx="1121959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74151"/>
                </a:solidFill>
                <a:ea typeface="+mn-lt"/>
                <a:cs typeface="+mn-lt"/>
              </a:rPr>
              <a:t>Cardiovascular diseases remain a significant global health concern, necessitating accurate and efficient methods for early detection and diagnosis. </a:t>
            </a:r>
            <a:endParaRPr lang="en-US" sz="2800">
              <a:solidFill>
                <a:srgbClr val="000000"/>
              </a:solidFill>
              <a:ea typeface="+mn-lt"/>
              <a:cs typeface="+mn-lt"/>
            </a:endParaRPr>
          </a:p>
          <a:p>
            <a:endParaRPr lang="en-US" sz="2800">
              <a:solidFill>
                <a:srgbClr val="374151"/>
              </a:solidFill>
              <a:ea typeface="+mn-lt"/>
              <a:cs typeface="+mn-lt"/>
            </a:endParaRPr>
          </a:p>
          <a:p>
            <a:r>
              <a:rPr lang="en-US" sz="2800">
                <a:solidFill>
                  <a:srgbClr val="374151"/>
                </a:solidFill>
                <a:ea typeface="+mn-lt"/>
                <a:cs typeface="+mn-lt"/>
              </a:rPr>
              <a:t>In this project, we aim to design a robust predictive model for heart disease by employing various classification algorithms.</a:t>
            </a:r>
            <a:endParaRPr lang="en-US" sz="2800"/>
          </a:p>
        </p:txBody>
      </p:sp>
      <p:sp>
        <p:nvSpPr>
          <p:cNvPr id="3" name="Title 1">
            <a:extLst>
              <a:ext uri="{FF2B5EF4-FFF2-40B4-BE49-F238E27FC236}">
                <a16:creationId xmlns:a16="http://schemas.microsoft.com/office/drawing/2014/main" id="{0E1D9655-0856-3F37-1C07-BB120495C54E}"/>
              </a:ext>
            </a:extLst>
          </p:cNvPr>
          <p:cNvSpPr>
            <a:spLocks noGrp="1"/>
          </p:cNvSpPr>
          <p:nvPr>
            <p:ph type="title"/>
          </p:nvPr>
        </p:nvSpPr>
        <p:spPr>
          <a:xfrm>
            <a:off x="4891362" y="570526"/>
            <a:ext cx="2408131" cy="987552"/>
          </a:xfrm>
        </p:spPr>
        <p:txBody>
          <a:bodyPr/>
          <a:lstStyle/>
          <a:p>
            <a:r>
              <a:rPr lang="en-US"/>
              <a:t>MOTIVATION</a:t>
            </a:r>
          </a:p>
        </p:txBody>
      </p:sp>
    </p:spTree>
    <p:extLst>
      <p:ext uri="{BB962C8B-B14F-4D97-AF65-F5344CB8AC3E}">
        <p14:creationId xmlns:p14="http://schemas.microsoft.com/office/powerpoint/2010/main" val="398013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A107-8309-EC3A-B78E-CBDC0E573AE2}"/>
              </a:ext>
            </a:extLst>
          </p:cNvPr>
          <p:cNvSpPr>
            <a:spLocks noGrp="1"/>
          </p:cNvSpPr>
          <p:nvPr>
            <p:ph type="title"/>
          </p:nvPr>
        </p:nvSpPr>
        <p:spPr>
          <a:xfrm>
            <a:off x="581192" y="731520"/>
            <a:ext cx="11029616" cy="651510"/>
          </a:xfrm>
        </p:spPr>
        <p:txBody>
          <a:bodyPr/>
          <a:lstStyle/>
          <a:p>
            <a:r>
              <a:rPr lang="en-US"/>
              <a:t>NBC Code :</a:t>
            </a:r>
          </a:p>
        </p:txBody>
      </p:sp>
      <p:sp>
        <p:nvSpPr>
          <p:cNvPr id="5" name="Slide Number Placeholder 4">
            <a:extLst>
              <a:ext uri="{FF2B5EF4-FFF2-40B4-BE49-F238E27FC236}">
                <a16:creationId xmlns:a16="http://schemas.microsoft.com/office/drawing/2014/main" id="{246E2F1C-5BE6-C41D-3F79-B359BB7BDEE0}"/>
              </a:ext>
            </a:extLst>
          </p:cNvPr>
          <p:cNvSpPr>
            <a:spLocks noGrp="1"/>
          </p:cNvSpPr>
          <p:nvPr>
            <p:ph type="sldNum" sz="quarter" idx="12"/>
          </p:nvPr>
        </p:nvSpPr>
        <p:spPr/>
        <p:txBody>
          <a:bodyPr/>
          <a:lstStyle/>
          <a:p>
            <a:fld id="{3A98EE3D-8CD1-4C3F-BD1C-C98C9596463C}" type="slidenum">
              <a:rPr lang="en-US" sz="2000" smtClean="0"/>
              <a:t>20</a:t>
            </a:fld>
            <a:endParaRPr lang="en-US" sz="2000"/>
          </a:p>
        </p:txBody>
      </p:sp>
      <p:pic>
        <p:nvPicPr>
          <p:cNvPr id="7" name="Content Placeholder 6">
            <a:extLst>
              <a:ext uri="{FF2B5EF4-FFF2-40B4-BE49-F238E27FC236}">
                <a16:creationId xmlns:a16="http://schemas.microsoft.com/office/drawing/2014/main" id="{F9A16B60-37DC-D211-9C1B-DCF5B459522A}"/>
              </a:ext>
            </a:extLst>
          </p:cNvPr>
          <p:cNvPicPr>
            <a:picLocks noGrp="1" noChangeAspect="1"/>
          </p:cNvPicPr>
          <p:nvPr>
            <p:ph idx="1"/>
          </p:nvPr>
        </p:nvPicPr>
        <p:blipFill>
          <a:blip r:embed="rId2"/>
          <a:stretch>
            <a:fillRect/>
          </a:stretch>
        </p:blipFill>
        <p:spPr>
          <a:xfrm>
            <a:off x="581190" y="1383030"/>
            <a:ext cx="10208730" cy="5306683"/>
          </a:xfrm>
        </p:spPr>
      </p:pic>
    </p:spTree>
    <p:extLst>
      <p:ext uri="{BB962C8B-B14F-4D97-AF65-F5344CB8AC3E}">
        <p14:creationId xmlns:p14="http://schemas.microsoft.com/office/powerpoint/2010/main" val="325239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3. MODEL - NAÏVE BAYES CLASSIFICATION</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21</a:t>
            </a:fld>
            <a:endParaRPr lang="en-US" sz="2000"/>
          </a:p>
        </p:txBody>
      </p:sp>
      <p:sp>
        <p:nvSpPr>
          <p:cNvPr id="6" name="TextBox 5">
            <a:extLst>
              <a:ext uri="{FF2B5EF4-FFF2-40B4-BE49-F238E27FC236}">
                <a16:creationId xmlns:a16="http://schemas.microsoft.com/office/drawing/2014/main" id="{26CBAF81-6FCA-D5A7-DB29-6FA57F0BDAF7}"/>
              </a:ext>
            </a:extLst>
          </p:cNvPr>
          <p:cNvSpPr txBox="1"/>
          <p:nvPr/>
        </p:nvSpPr>
        <p:spPr>
          <a:xfrm>
            <a:off x="581192" y="2000250"/>
            <a:ext cx="11029616" cy="677108"/>
          </a:xfrm>
          <a:prstGeom prst="rect">
            <a:avLst/>
          </a:prstGeom>
          <a:noFill/>
        </p:spPr>
        <p:txBody>
          <a:bodyPr wrap="square" lIns="91440" tIns="45720" rIns="91440" bIns="45720" rtlCol="0" anchor="t">
            <a:spAutoFit/>
          </a:bodyPr>
          <a:lstStyle/>
          <a:p>
            <a:r>
              <a:rPr lang="en-US" sz="2000">
                <a:cs typeface="Times New Roman"/>
              </a:rPr>
              <a:t> Confusion matrix and the accuracy of the model:  </a:t>
            </a:r>
            <a:endParaRPr lang="en-US" sz="2000">
              <a:cs typeface="Times New Roman" panose="02020603050405020304" pitchFamily="18" charset="0"/>
            </a:endParaRPr>
          </a:p>
          <a:p>
            <a:endParaRPr lang="en-US"/>
          </a:p>
        </p:txBody>
      </p:sp>
      <p:pic>
        <p:nvPicPr>
          <p:cNvPr id="7" name="Picture 6">
            <a:extLst>
              <a:ext uri="{FF2B5EF4-FFF2-40B4-BE49-F238E27FC236}">
                <a16:creationId xmlns:a16="http://schemas.microsoft.com/office/drawing/2014/main" id="{78F1F663-4AC5-57D9-F7F7-DE5AB584DBC1}"/>
              </a:ext>
            </a:extLst>
          </p:cNvPr>
          <p:cNvPicPr>
            <a:picLocks noChangeAspect="1"/>
          </p:cNvPicPr>
          <p:nvPr/>
        </p:nvPicPr>
        <p:blipFill>
          <a:blip r:embed="rId2"/>
          <a:stretch>
            <a:fillRect/>
          </a:stretch>
        </p:blipFill>
        <p:spPr>
          <a:xfrm>
            <a:off x="811416" y="2677358"/>
            <a:ext cx="5920854" cy="3479352"/>
          </a:xfrm>
          <a:prstGeom prst="rect">
            <a:avLst/>
          </a:prstGeom>
        </p:spPr>
      </p:pic>
    </p:spTree>
    <p:extLst>
      <p:ext uri="{BB962C8B-B14F-4D97-AF65-F5344CB8AC3E}">
        <p14:creationId xmlns:p14="http://schemas.microsoft.com/office/powerpoint/2010/main" val="2328842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641F-0C0D-5B24-5A21-D944A08D71BC}"/>
              </a:ext>
            </a:extLst>
          </p:cNvPr>
          <p:cNvSpPr>
            <a:spLocks noGrp="1"/>
          </p:cNvSpPr>
          <p:nvPr>
            <p:ph type="title"/>
          </p:nvPr>
        </p:nvSpPr>
        <p:spPr>
          <a:xfrm>
            <a:off x="581192" y="1123406"/>
            <a:ext cx="11029616" cy="708660"/>
          </a:xfrm>
        </p:spPr>
        <p:txBody>
          <a:bodyPr/>
          <a:lstStyle/>
          <a:p>
            <a:r>
              <a:rPr lang="en-US"/>
              <a:t>4. MODEL - SUPPORT vector machines (SVM) Algorithm </a:t>
            </a:r>
          </a:p>
        </p:txBody>
      </p:sp>
      <p:sp>
        <p:nvSpPr>
          <p:cNvPr id="5" name="Slide Number Placeholder 4">
            <a:extLst>
              <a:ext uri="{FF2B5EF4-FFF2-40B4-BE49-F238E27FC236}">
                <a16:creationId xmlns:a16="http://schemas.microsoft.com/office/drawing/2014/main" id="{97CCB768-E5AB-D2DC-25D8-7116EF05435E}"/>
              </a:ext>
            </a:extLst>
          </p:cNvPr>
          <p:cNvSpPr>
            <a:spLocks noGrp="1"/>
          </p:cNvSpPr>
          <p:nvPr>
            <p:ph type="sldNum" sz="quarter" idx="12"/>
          </p:nvPr>
        </p:nvSpPr>
        <p:spPr/>
        <p:txBody>
          <a:bodyPr/>
          <a:lstStyle/>
          <a:p>
            <a:fld id="{3A98EE3D-8CD1-4C3F-BD1C-C98C9596463C}" type="slidenum">
              <a:rPr lang="en-US" sz="2000" smtClean="0"/>
              <a:t>22</a:t>
            </a:fld>
            <a:endParaRPr lang="en-US" sz="2000"/>
          </a:p>
        </p:txBody>
      </p:sp>
      <p:sp>
        <p:nvSpPr>
          <p:cNvPr id="6" name="TextBox 5">
            <a:extLst>
              <a:ext uri="{FF2B5EF4-FFF2-40B4-BE49-F238E27FC236}">
                <a16:creationId xmlns:a16="http://schemas.microsoft.com/office/drawing/2014/main" id="{8883C6B7-C76A-767F-478A-32ECB7C6DDC6}"/>
              </a:ext>
            </a:extLst>
          </p:cNvPr>
          <p:cNvSpPr txBox="1"/>
          <p:nvPr/>
        </p:nvSpPr>
        <p:spPr>
          <a:xfrm>
            <a:off x="581192" y="2502081"/>
            <a:ext cx="11029618" cy="2862322"/>
          </a:xfrm>
          <a:prstGeom prst="rect">
            <a:avLst/>
          </a:prstGeom>
          <a:noFill/>
        </p:spPr>
        <p:txBody>
          <a:bodyPr wrap="square" rtlCol="0">
            <a:spAutoFit/>
          </a:bodyPr>
          <a:lstStyle/>
          <a:p>
            <a:r>
              <a:rPr lang="en-US" sz="2000" b="0" i="0">
                <a:solidFill>
                  <a:srgbClr val="374151"/>
                </a:solidFill>
                <a:effectLst/>
              </a:rPr>
              <a:t>Step 1 :The independent variables for prediction are selected. These include attributes such as age, sex, cp, trestbps, chol, fbs, restecg, thalach, exang, slope, ca, and thal.</a:t>
            </a:r>
          </a:p>
          <a:p>
            <a:endParaRPr lang="en-US" sz="2000">
              <a:solidFill>
                <a:srgbClr val="374151"/>
              </a:solidFill>
            </a:endParaRPr>
          </a:p>
          <a:p>
            <a:r>
              <a:rPr lang="en-US" sz="2000" b="0" i="0">
                <a:solidFill>
                  <a:srgbClr val="374151"/>
                </a:solidFill>
                <a:effectLst/>
              </a:rPr>
              <a:t>Step 2 : The data is split into training and testing sets using the train_test_split function. 80% of the data is used for training and 20 % is reserved for testing.</a:t>
            </a:r>
          </a:p>
          <a:p>
            <a:endParaRPr lang="en-US" sz="2000">
              <a:solidFill>
                <a:srgbClr val="374151"/>
              </a:solidFill>
            </a:endParaRPr>
          </a:p>
          <a:p>
            <a:r>
              <a:rPr lang="en-US" sz="2000">
                <a:solidFill>
                  <a:srgbClr val="374151"/>
                </a:solidFill>
              </a:rPr>
              <a:t>Step 3 :  </a:t>
            </a:r>
            <a:r>
              <a:rPr lang="en-US" sz="2000" b="0" i="0">
                <a:solidFill>
                  <a:srgbClr val="374151"/>
                </a:solidFill>
                <a:effectLst/>
              </a:rPr>
              <a:t>Features are standardized to ensure that each feature contributes equally to the model. The SVM classifier is instantiated with a linear kernel using  ‘kernel’ = ‘linear’. The classifier is fitted to the standardized training data using the fit () method.</a:t>
            </a:r>
            <a:endParaRPr lang="en-US" sz="2000"/>
          </a:p>
        </p:txBody>
      </p:sp>
    </p:spTree>
    <p:extLst>
      <p:ext uri="{BB962C8B-B14F-4D97-AF65-F5344CB8AC3E}">
        <p14:creationId xmlns:p14="http://schemas.microsoft.com/office/powerpoint/2010/main" val="1966356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A107-8309-EC3A-B78E-CBDC0E573AE2}"/>
              </a:ext>
            </a:extLst>
          </p:cNvPr>
          <p:cNvSpPr>
            <a:spLocks noGrp="1"/>
          </p:cNvSpPr>
          <p:nvPr>
            <p:ph type="title"/>
          </p:nvPr>
        </p:nvSpPr>
        <p:spPr>
          <a:xfrm>
            <a:off x="581192" y="731520"/>
            <a:ext cx="11029616" cy="651510"/>
          </a:xfrm>
        </p:spPr>
        <p:txBody>
          <a:bodyPr/>
          <a:lstStyle/>
          <a:p>
            <a:r>
              <a:rPr lang="en-US"/>
              <a:t>SVM Code :</a:t>
            </a:r>
          </a:p>
        </p:txBody>
      </p:sp>
      <p:sp>
        <p:nvSpPr>
          <p:cNvPr id="5" name="Slide Number Placeholder 4">
            <a:extLst>
              <a:ext uri="{FF2B5EF4-FFF2-40B4-BE49-F238E27FC236}">
                <a16:creationId xmlns:a16="http://schemas.microsoft.com/office/drawing/2014/main" id="{246E2F1C-5BE6-C41D-3F79-B359BB7BDEE0}"/>
              </a:ext>
            </a:extLst>
          </p:cNvPr>
          <p:cNvSpPr>
            <a:spLocks noGrp="1"/>
          </p:cNvSpPr>
          <p:nvPr>
            <p:ph type="sldNum" sz="quarter" idx="12"/>
          </p:nvPr>
        </p:nvSpPr>
        <p:spPr/>
        <p:txBody>
          <a:bodyPr/>
          <a:lstStyle/>
          <a:p>
            <a:fld id="{3A98EE3D-8CD1-4C3F-BD1C-C98C9596463C}" type="slidenum">
              <a:rPr lang="en-US" sz="2000" smtClean="0"/>
              <a:t>23</a:t>
            </a:fld>
            <a:endParaRPr lang="en-US" sz="2000"/>
          </a:p>
        </p:txBody>
      </p:sp>
      <p:pic>
        <p:nvPicPr>
          <p:cNvPr id="8" name="Content Placeholder 7">
            <a:extLst>
              <a:ext uri="{FF2B5EF4-FFF2-40B4-BE49-F238E27FC236}">
                <a16:creationId xmlns:a16="http://schemas.microsoft.com/office/drawing/2014/main" id="{E37DE874-19CC-0E4C-6D29-73FDD57C9794}"/>
              </a:ext>
            </a:extLst>
          </p:cNvPr>
          <p:cNvPicPr>
            <a:picLocks noGrp="1" noChangeAspect="1"/>
          </p:cNvPicPr>
          <p:nvPr>
            <p:ph idx="1"/>
          </p:nvPr>
        </p:nvPicPr>
        <p:blipFill>
          <a:blip r:embed="rId2"/>
          <a:stretch>
            <a:fillRect/>
          </a:stretch>
        </p:blipFill>
        <p:spPr>
          <a:xfrm>
            <a:off x="581192" y="1437225"/>
            <a:ext cx="9977108" cy="5169251"/>
          </a:xfrm>
        </p:spPr>
      </p:pic>
    </p:spTree>
    <p:extLst>
      <p:ext uri="{BB962C8B-B14F-4D97-AF65-F5344CB8AC3E}">
        <p14:creationId xmlns:p14="http://schemas.microsoft.com/office/powerpoint/2010/main" val="223791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4. MODEL - SVM</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24</a:t>
            </a:fld>
            <a:endParaRPr lang="en-US" sz="2000"/>
          </a:p>
        </p:txBody>
      </p:sp>
      <p:sp>
        <p:nvSpPr>
          <p:cNvPr id="6" name="TextBox 5">
            <a:extLst>
              <a:ext uri="{FF2B5EF4-FFF2-40B4-BE49-F238E27FC236}">
                <a16:creationId xmlns:a16="http://schemas.microsoft.com/office/drawing/2014/main" id="{26CBAF81-6FCA-D5A7-DB29-6FA57F0BDAF7}"/>
              </a:ext>
            </a:extLst>
          </p:cNvPr>
          <p:cNvSpPr txBox="1"/>
          <p:nvPr/>
        </p:nvSpPr>
        <p:spPr>
          <a:xfrm>
            <a:off x="581192" y="2000250"/>
            <a:ext cx="11029616" cy="677108"/>
          </a:xfrm>
          <a:prstGeom prst="rect">
            <a:avLst/>
          </a:prstGeom>
          <a:noFill/>
        </p:spPr>
        <p:txBody>
          <a:bodyPr wrap="square" lIns="91440" tIns="45720" rIns="91440" bIns="45720" rtlCol="0" anchor="t">
            <a:spAutoFit/>
          </a:bodyPr>
          <a:lstStyle/>
          <a:p>
            <a:r>
              <a:rPr lang="en-US" sz="2000">
                <a:cs typeface="Times New Roman"/>
              </a:rPr>
              <a:t> Confusion matrix and the accuracy of the model:  </a:t>
            </a:r>
            <a:endParaRPr lang="en-US" sz="2000">
              <a:cs typeface="Times New Roman" panose="02020603050405020304" pitchFamily="18" charset="0"/>
            </a:endParaRPr>
          </a:p>
          <a:p>
            <a:endParaRPr lang="en-US"/>
          </a:p>
        </p:txBody>
      </p:sp>
      <p:pic>
        <p:nvPicPr>
          <p:cNvPr id="4" name="Picture 3">
            <a:extLst>
              <a:ext uri="{FF2B5EF4-FFF2-40B4-BE49-F238E27FC236}">
                <a16:creationId xmlns:a16="http://schemas.microsoft.com/office/drawing/2014/main" id="{F1B69938-8453-08D1-EF74-A67844A9EED1}"/>
              </a:ext>
            </a:extLst>
          </p:cNvPr>
          <p:cNvPicPr>
            <a:picLocks noChangeAspect="1"/>
          </p:cNvPicPr>
          <p:nvPr/>
        </p:nvPicPr>
        <p:blipFill>
          <a:blip r:embed="rId2"/>
          <a:stretch>
            <a:fillRect/>
          </a:stretch>
        </p:blipFill>
        <p:spPr>
          <a:xfrm>
            <a:off x="581190" y="2809946"/>
            <a:ext cx="6348846" cy="3700521"/>
          </a:xfrm>
          <a:prstGeom prst="rect">
            <a:avLst/>
          </a:prstGeom>
        </p:spPr>
      </p:pic>
    </p:spTree>
    <p:extLst>
      <p:ext uri="{BB962C8B-B14F-4D97-AF65-F5344CB8AC3E}">
        <p14:creationId xmlns:p14="http://schemas.microsoft.com/office/powerpoint/2010/main" val="1557283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641F-0C0D-5B24-5A21-D944A08D71BC}"/>
              </a:ext>
            </a:extLst>
          </p:cNvPr>
          <p:cNvSpPr>
            <a:spLocks noGrp="1"/>
          </p:cNvSpPr>
          <p:nvPr>
            <p:ph type="title"/>
          </p:nvPr>
        </p:nvSpPr>
        <p:spPr>
          <a:xfrm>
            <a:off x="581192" y="1123406"/>
            <a:ext cx="11029616" cy="708660"/>
          </a:xfrm>
        </p:spPr>
        <p:txBody>
          <a:bodyPr/>
          <a:lstStyle/>
          <a:p>
            <a:r>
              <a:rPr lang="en-US"/>
              <a:t>5. MODEL – decision tree Algorithm </a:t>
            </a:r>
          </a:p>
        </p:txBody>
      </p:sp>
      <p:sp>
        <p:nvSpPr>
          <p:cNvPr id="5" name="Slide Number Placeholder 4">
            <a:extLst>
              <a:ext uri="{FF2B5EF4-FFF2-40B4-BE49-F238E27FC236}">
                <a16:creationId xmlns:a16="http://schemas.microsoft.com/office/drawing/2014/main" id="{97CCB768-E5AB-D2DC-25D8-7116EF05435E}"/>
              </a:ext>
            </a:extLst>
          </p:cNvPr>
          <p:cNvSpPr>
            <a:spLocks noGrp="1"/>
          </p:cNvSpPr>
          <p:nvPr>
            <p:ph type="sldNum" sz="quarter" idx="12"/>
          </p:nvPr>
        </p:nvSpPr>
        <p:spPr/>
        <p:txBody>
          <a:bodyPr/>
          <a:lstStyle/>
          <a:p>
            <a:fld id="{3A98EE3D-8CD1-4C3F-BD1C-C98C9596463C}" type="slidenum">
              <a:rPr lang="en-US" sz="2000" smtClean="0"/>
              <a:t>25</a:t>
            </a:fld>
            <a:endParaRPr lang="en-US" sz="2000"/>
          </a:p>
        </p:txBody>
      </p:sp>
      <p:sp>
        <p:nvSpPr>
          <p:cNvPr id="6" name="TextBox 5">
            <a:extLst>
              <a:ext uri="{FF2B5EF4-FFF2-40B4-BE49-F238E27FC236}">
                <a16:creationId xmlns:a16="http://schemas.microsoft.com/office/drawing/2014/main" id="{8883C6B7-C76A-767F-478A-32ECB7C6DDC6}"/>
              </a:ext>
            </a:extLst>
          </p:cNvPr>
          <p:cNvSpPr txBox="1"/>
          <p:nvPr/>
        </p:nvSpPr>
        <p:spPr>
          <a:xfrm>
            <a:off x="581192" y="2502081"/>
            <a:ext cx="11029618" cy="2862322"/>
          </a:xfrm>
          <a:prstGeom prst="rect">
            <a:avLst/>
          </a:prstGeom>
          <a:noFill/>
        </p:spPr>
        <p:txBody>
          <a:bodyPr wrap="square" rtlCol="0">
            <a:spAutoFit/>
          </a:bodyPr>
          <a:lstStyle/>
          <a:p>
            <a:r>
              <a:rPr lang="en-US" sz="2000" b="0" i="0">
                <a:solidFill>
                  <a:srgbClr val="374151"/>
                </a:solidFill>
                <a:effectLst/>
              </a:rPr>
              <a:t>Step 1 :The independent variables for prediction are selected. These include attributes such as age, sex, cp, trestbps, chol, fbs, restecg, thalach, exang, slope, ca, and thal.</a:t>
            </a:r>
          </a:p>
          <a:p>
            <a:endParaRPr lang="en-US" sz="2000">
              <a:solidFill>
                <a:srgbClr val="374151"/>
              </a:solidFill>
            </a:endParaRPr>
          </a:p>
          <a:p>
            <a:r>
              <a:rPr lang="en-US" sz="2000" b="0" i="0">
                <a:solidFill>
                  <a:srgbClr val="374151"/>
                </a:solidFill>
                <a:effectLst/>
              </a:rPr>
              <a:t>Step 2 : The data is split into training and testing sets using the train_test_split function. 80% of the data is used for training and 20 % is reserved for testing.</a:t>
            </a:r>
          </a:p>
          <a:p>
            <a:endParaRPr lang="en-US" sz="2000">
              <a:solidFill>
                <a:srgbClr val="374151"/>
              </a:solidFill>
            </a:endParaRPr>
          </a:p>
          <a:p>
            <a:r>
              <a:rPr lang="en-US" sz="2000">
                <a:solidFill>
                  <a:srgbClr val="374151"/>
                </a:solidFill>
              </a:rPr>
              <a:t>Step 3 : </a:t>
            </a:r>
            <a:r>
              <a:rPr lang="en-US" sz="2000" b="0" i="0">
                <a:solidFill>
                  <a:srgbClr val="374151"/>
                </a:solidFill>
                <a:effectLst/>
              </a:rPr>
              <a:t>The Decision Tree classifier is instantiated with a specified criterion for splitting nodes</a:t>
            </a:r>
            <a:br>
              <a:rPr lang="en-US" sz="2000" b="0" i="0">
                <a:solidFill>
                  <a:srgbClr val="374151"/>
                </a:solidFill>
                <a:effectLst/>
              </a:rPr>
            </a:br>
            <a:r>
              <a:rPr lang="en-US" sz="2000" b="0" i="0">
                <a:solidFill>
                  <a:srgbClr val="374151"/>
                </a:solidFill>
                <a:effectLst/>
              </a:rPr>
              <a:t>              criterion = ‘gini’ : The Gini impurity is used as the criterion for splitting nodes.</a:t>
            </a:r>
            <a:br>
              <a:rPr lang="en-US" sz="2000" b="0" i="0">
                <a:solidFill>
                  <a:srgbClr val="374151"/>
                </a:solidFill>
                <a:effectLst/>
              </a:rPr>
            </a:br>
            <a:r>
              <a:rPr lang="en-US" sz="2000" b="0" i="0">
                <a:solidFill>
                  <a:srgbClr val="374151"/>
                </a:solidFill>
                <a:effectLst/>
              </a:rPr>
              <a:t>              The classifier is fitted to the training data using the fit () method.</a:t>
            </a:r>
            <a:endParaRPr lang="en-US" sz="2000"/>
          </a:p>
        </p:txBody>
      </p:sp>
    </p:spTree>
    <p:extLst>
      <p:ext uri="{BB962C8B-B14F-4D97-AF65-F5344CB8AC3E}">
        <p14:creationId xmlns:p14="http://schemas.microsoft.com/office/powerpoint/2010/main" val="3352739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A107-8309-EC3A-B78E-CBDC0E573AE2}"/>
              </a:ext>
            </a:extLst>
          </p:cNvPr>
          <p:cNvSpPr>
            <a:spLocks noGrp="1"/>
          </p:cNvSpPr>
          <p:nvPr>
            <p:ph type="title"/>
          </p:nvPr>
        </p:nvSpPr>
        <p:spPr>
          <a:xfrm>
            <a:off x="581192" y="731520"/>
            <a:ext cx="11029616" cy="651510"/>
          </a:xfrm>
        </p:spPr>
        <p:txBody>
          <a:bodyPr/>
          <a:lstStyle/>
          <a:p>
            <a:r>
              <a:rPr lang="en-US"/>
              <a:t>5. Model - decision tree </a:t>
            </a:r>
          </a:p>
        </p:txBody>
      </p:sp>
      <p:sp>
        <p:nvSpPr>
          <p:cNvPr id="5" name="Slide Number Placeholder 4">
            <a:extLst>
              <a:ext uri="{FF2B5EF4-FFF2-40B4-BE49-F238E27FC236}">
                <a16:creationId xmlns:a16="http://schemas.microsoft.com/office/drawing/2014/main" id="{246E2F1C-5BE6-C41D-3F79-B359BB7BDEE0}"/>
              </a:ext>
            </a:extLst>
          </p:cNvPr>
          <p:cNvSpPr>
            <a:spLocks noGrp="1"/>
          </p:cNvSpPr>
          <p:nvPr>
            <p:ph type="sldNum" sz="quarter" idx="12"/>
          </p:nvPr>
        </p:nvSpPr>
        <p:spPr/>
        <p:txBody>
          <a:bodyPr/>
          <a:lstStyle/>
          <a:p>
            <a:fld id="{3A98EE3D-8CD1-4C3F-BD1C-C98C9596463C}" type="slidenum">
              <a:rPr lang="en-US" sz="2000" smtClean="0"/>
              <a:t>26</a:t>
            </a:fld>
            <a:endParaRPr lang="en-US" sz="2000"/>
          </a:p>
        </p:txBody>
      </p:sp>
      <p:pic>
        <p:nvPicPr>
          <p:cNvPr id="7" name="Content Placeholder 6">
            <a:extLst>
              <a:ext uri="{FF2B5EF4-FFF2-40B4-BE49-F238E27FC236}">
                <a16:creationId xmlns:a16="http://schemas.microsoft.com/office/drawing/2014/main" id="{933CA7F1-8016-5185-73C3-B3740494A282}"/>
              </a:ext>
            </a:extLst>
          </p:cNvPr>
          <p:cNvPicPr>
            <a:picLocks noGrp="1" noChangeAspect="1"/>
          </p:cNvPicPr>
          <p:nvPr>
            <p:ph idx="1"/>
          </p:nvPr>
        </p:nvPicPr>
        <p:blipFill>
          <a:blip r:embed="rId2"/>
          <a:stretch>
            <a:fillRect/>
          </a:stretch>
        </p:blipFill>
        <p:spPr>
          <a:xfrm>
            <a:off x="581190" y="1541193"/>
            <a:ext cx="10342126" cy="5247845"/>
          </a:xfrm>
        </p:spPr>
      </p:pic>
    </p:spTree>
    <p:extLst>
      <p:ext uri="{BB962C8B-B14F-4D97-AF65-F5344CB8AC3E}">
        <p14:creationId xmlns:p14="http://schemas.microsoft.com/office/powerpoint/2010/main" val="75617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5. MODEL – decision tree</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27</a:t>
            </a:fld>
            <a:endParaRPr lang="en-US" sz="2000"/>
          </a:p>
        </p:txBody>
      </p:sp>
      <p:sp>
        <p:nvSpPr>
          <p:cNvPr id="6" name="TextBox 5">
            <a:extLst>
              <a:ext uri="{FF2B5EF4-FFF2-40B4-BE49-F238E27FC236}">
                <a16:creationId xmlns:a16="http://schemas.microsoft.com/office/drawing/2014/main" id="{26CBAF81-6FCA-D5A7-DB29-6FA57F0BDAF7}"/>
              </a:ext>
            </a:extLst>
          </p:cNvPr>
          <p:cNvSpPr txBox="1"/>
          <p:nvPr/>
        </p:nvSpPr>
        <p:spPr>
          <a:xfrm>
            <a:off x="581192" y="2000250"/>
            <a:ext cx="11029616" cy="677108"/>
          </a:xfrm>
          <a:prstGeom prst="rect">
            <a:avLst/>
          </a:prstGeom>
          <a:noFill/>
        </p:spPr>
        <p:txBody>
          <a:bodyPr wrap="square" rtlCol="0">
            <a:spAutoFit/>
          </a:bodyPr>
          <a:lstStyle/>
          <a:p>
            <a:r>
              <a:rPr lang="en-US" sz="2000">
                <a:cs typeface="Times New Roman" panose="02020603050405020304" pitchFamily="18" charset="0"/>
              </a:rPr>
              <a:t>Confusion matrix and the accuracy of the model:  </a:t>
            </a:r>
          </a:p>
          <a:p>
            <a:endParaRPr lang="en-US"/>
          </a:p>
        </p:txBody>
      </p:sp>
      <p:pic>
        <p:nvPicPr>
          <p:cNvPr id="7" name="Picture 6">
            <a:extLst>
              <a:ext uri="{FF2B5EF4-FFF2-40B4-BE49-F238E27FC236}">
                <a16:creationId xmlns:a16="http://schemas.microsoft.com/office/drawing/2014/main" id="{2C3C6C96-3736-BA4D-9046-9C4853C40843}"/>
              </a:ext>
            </a:extLst>
          </p:cNvPr>
          <p:cNvPicPr>
            <a:picLocks noChangeAspect="1"/>
          </p:cNvPicPr>
          <p:nvPr/>
        </p:nvPicPr>
        <p:blipFill>
          <a:blip r:embed="rId2"/>
          <a:stretch>
            <a:fillRect/>
          </a:stretch>
        </p:blipFill>
        <p:spPr>
          <a:xfrm>
            <a:off x="581192" y="2677358"/>
            <a:ext cx="5785318" cy="3491580"/>
          </a:xfrm>
          <a:prstGeom prst="rect">
            <a:avLst/>
          </a:prstGeom>
        </p:spPr>
      </p:pic>
    </p:spTree>
    <p:extLst>
      <p:ext uri="{BB962C8B-B14F-4D97-AF65-F5344CB8AC3E}">
        <p14:creationId xmlns:p14="http://schemas.microsoft.com/office/powerpoint/2010/main" val="2356910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A107-8309-EC3A-B78E-CBDC0E573AE2}"/>
              </a:ext>
            </a:extLst>
          </p:cNvPr>
          <p:cNvSpPr>
            <a:spLocks noGrp="1"/>
          </p:cNvSpPr>
          <p:nvPr>
            <p:ph type="title"/>
          </p:nvPr>
        </p:nvSpPr>
        <p:spPr>
          <a:xfrm>
            <a:off x="581192" y="731520"/>
            <a:ext cx="11029616" cy="651510"/>
          </a:xfrm>
        </p:spPr>
        <p:txBody>
          <a:bodyPr/>
          <a:lstStyle/>
          <a:p>
            <a:r>
              <a:rPr lang="en-US"/>
              <a:t>5. Model - decision tree  Visualizing the algorithm </a:t>
            </a:r>
          </a:p>
        </p:txBody>
      </p:sp>
      <p:sp>
        <p:nvSpPr>
          <p:cNvPr id="5" name="Slide Number Placeholder 4">
            <a:extLst>
              <a:ext uri="{FF2B5EF4-FFF2-40B4-BE49-F238E27FC236}">
                <a16:creationId xmlns:a16="http://schemas.microsoft.com/office/drawing/2014/main" id="{246E2F1C-5BE6-C41D-3F79-B359BB7BDEE0}"/>
              </a:ext>
            </a:extLst>
          </p:cNvPr>
          <p:cNvSpPr>
            <a:spLocks noGrp="1"/>
          </p:cNvSpPr>
          <p:nvPr>
            <p:ph type="sldNum" sz="quarter" idx="12"/>
          </p:nvPr>
        </p:nvSpPr>
        <p:spPr>
          <a:xfrm>
            <a:off x="10826610" y="6413182"/>
            <a:ext cx="1052510" cy="365125"/>
          </a:xfrm>
        </p:spPr>
        <p:txBody>
          <a:bodyPr/>
          <a:lstStyle/>
          <a:p>
            <a:fld id="{3A98EE3D-8CD1-4C3F-BD1C-C98C9596463C}" type="slidenum">
              <a:rPr lang="en-US" sz="2000" dirty="0" smtClean="0"/>
              <a:t>28</a:t>
            </a:fld>
            <a:endParaRPr lang="en-US" sz="2000" dirty="0"/>
          </a:p>
        </p:txBody>
      </p:sp>
      <p:pic>
        <p:nvPicPr>
          <p:cNvPr id="8" name="Content Placeholder 7">
            <a:extLst>
              <a:ext uri="{FF2B5EF4-FFF2-40B4-BE49-F238E27FC236}">
                <a16:creationId xmlns:a16="http://schemas.microsoft.com/office/drawing/2014/main" id="{77A05A8D-AFD0-5F6F-2A34-507234E91F0A}"/>
              </a:ext>
            </a:extLst>
          </p:cNvPr>
          <p:cNvPicPr>
            <a:picLocks noGrp="1" noChangeAspect="1"/>
          </p:cNvPicPr>
          <p:nvPr>
            <p:ph idx="1"/>
          </p:nvPr>
        </p:nvPicPr>
        <p:blipFill>
          <a:blip r:embed="rId2"/>
          <a:stretch>
            <a:fillRect/>
          </a:stretch>
        </p:blipFill>
        <p:spPr>
          <a:xfrm>
            <a:off x="581192" y="1675736"/>
            <a:ext cx="10905958" cy="4909771"/>
          </a:xfrm>
        </p:spPr>
      </p:pic>
    </p:spTree>
    <p:extLst>
      <p:ext uri="{BB962C8B-B14F-4D97-AF65-F5344CB8AC3E}">
        <p14:creationId xmlns:p14="http://schemas.microsoft.com/office/powerpoint/2010/main" val="3451159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diagram&#10;&#10;Description automatically generated">
            <a:extLst>
              <a:ext uri="{FF2B5EF4-FFF2-40B4-BE49-F238E27FC236}">
                <a16:creationId xmlns:a16="http://schemas.microsoft.com/office/drawing/2014/main" id="{21D23331-DEB9-550D-720D-8BF73192D047}"/>
              </a:ext>
            </a:extLst>
          </p:cNvPr>
          <p:cNvPicPr>
            <a:picLocks noGrp="1" noChangeAspect="1"/>
          </p:cNvPicPr>
          <p:nvPr>
            <p:ph idx="1"/>
          </p:nvPr>
        </p:nvPicPr>
        <p:blipFill>
          <a:blip r:embed="rId2"/>
          <a:stretch>
            <a:fillRect/>
          </a:stretch>
        </p:blipFill>
        <p:spPr>
          <a:xfrm>
            <a:off x="176587" y="950549"/>
            <a:ext cx="11731875" cy="5118379"/>
          </a:xfrm>
        </p:spPr>
      </p:pic>
      <p:sp>
        <p:nvSpPr>
          <p:cNvPr id="5" name="Slide Number Placeholder 4">
            <a:extLst>
              <a:ext uri="{FF2B5EF4-FFF2-40B4-BE49-F238E27FC236}">
                <a16:creationId xmlns:a16="http://schemas.microsoft.com/office/drawing/2014/main" id="{83EE778F-6622-BC08-28AB-EDA2F3A48BCB}"/>
              </a:ext>
            </a:extLst>
          </p:cNvPr>
          <p:cNvSpPr>
            <a:spLocks noGrp="1"/>
          </p:cNvSpPr>
          <p:nvPr>
            <p:ph type="sldNum" sz="quarter" idx="12"/>
          </p:nvPr>
        </p:nvSpPr>
        <p:spPr/>
        <p:txBody>
          <a:bodyPr/>
          <a:lstStyle/>
          <a:p>
            <a:fld id="{3A98EE3D-8CD1-4C3F-BD1C-C98C9596463C}" type="slidenum">
              <a:rPr lang="en-US" sz="2000" smtClean="0"/>
              <a:t>29</a:t>
            </a:fld>
            <a:endParaRPr lang="en-US" sz="2000"/>
          </a:p>
        </p:txBody>
      </p:sp>
    </p:spTree>
    <p:extLst>
      <p:ext uri="{BB962C8B-B14F-4D97-AF65-F5344CB8AC3E}">
        <p14:creationId xmlns:p14="http://schemas.microsoft.com/office/powerpoint/2010/main" val="231207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z="2000" dirty="0" smtClean="0"/>
              <a:pPr/>
              <a:t>3</a:t>
            </a:fld>
            <a:endParaRPr lang="en-US" sz="2000"/>
          </a:p>
        </p:txBody>
      </p:sp>
      <p:sp>
        <p:nvSpPr>
          <p:cNvPr id="19" name="TextBox 18">
            <a:extLst>
              <a:ext uri="{FF2B5EF4-FFF2-40B4-BE49-F238E27FC236}">
                <a16:creationId xmlns:a16="http://schemas.microsoft.com/office/drawing/2014/main" id="{45C42D46-7493-DF17-7A66-58402B7BB6B6}"/>
              </a:ext>
            </a:extLst>
          </p:cNvPr>
          <p:cNvSpPr txBox="1"/>
          <p:nvPr/>
        </p:nvSpPr>
        <p:spPr>
          <a:xfrm>
            <a:off x="482707" y="1923685"/>
            <a:ext cx="1121959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74151"/>
                </a:solidFill>
                <a:ea typeface="+mn-lt"/>
                <a:cs typeface="+mn-lt"/>
              </a:rPr>
              <a:t>A multivariate analysis of the dataset, incorporating various attributes will reveal a combination of these attributes that serves as a robust predictor for the presence or absence of heart disease in the studied population.</a:t>
            </a:r>
            <a:endParaRPr lang="en-US"/>
          </a:p>
        </p:txBody>
      </p:sp>
      <p:sp>
        <p:nvSpPr>
          <p:cNvPr id="3" name="Title 1">
            <a:extLst>
              <a:ext uri="{FF2B5EF4-FFF2-40B4-BE49-F238E27FC236}">
                <a16:creationId xmlns:a16="http://schemas.microsoft.com/office/drawing/2014/main" id="{61FD9444-1C62-7F87-3B3A-9A7BBABD2F44}"/>
              </a:ext>
            </a:extLst>
          </p:cNvPr>
          <p:cNvSpPr>
            <a:spLocks noGrp="1"/>
          </p:cNvSpPr>
          <p:nvPr>
            <p:ph type="title"/>
          </p:nvPr>
        </p:nvSpPr>
        <p:spPr>
          <a:xfrm>
            <a:off x="482648" y="722927"/>
            <a:ext cx="2408131" cy="987552"/>
          </a:xfrm>
        </p:spPr>
        <p:txBody>
          <a:bodyPr/>
          <a:lstStyle/>
          <a:p>
            <a:r>
              <a:rPr lang="en-US"/>
              <a:t>HYPOTHESIS</a:t>
            </a:r>
          </a:p>
        </p:txBody>
      </p:sp>
    </p:spTree>
    <p:extLst>
      <p:ext uri="{BB962C8B-B14F-4D97-AF65-F5344CB8AC3E}">
        <p14:creationId xmlns:p14="http://schemas.microsoft.com/office/powerpoint/2010/main" val="2816899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641F-0C0D-5B24-5A21-D944A08D71BC}"/>
              </a:ext>
            </a:extLst>
          </p:cNvPr>
          <p:cNvSpPr>
            <a:spLocks noGrp="1"/>
          </p:cNvSpPr>
          <p:nvPr>
            <p:ph type="title"/>
          </p:nvPr>
        </p:nvSpPr>
        <p:spPr>
          <a:xfrm>
            <a:off x="581192" y="1123406"/>
            <a:ext cx="11029616" cy="708660"/>
          </a:xfrm>
        </p:spPr>
        <p:txBody>
          <a:bodyPr/>
          <a:lstStyle/>
          <a:p>
            <a:r>
              <a:rPr lang="en-US"/>
              <a:t>6. MODEL – random forest Algorithm </a:t>
            </a:r>
          </a:p>
        </p:txBody>
      </p:sp>
      <p:sp>
        <p:nvSpPr>
          <p:cNvPr id="5" name="Slide Number Placeholder 4">
            <a:extLst>
              <a:ext uri="{FF2B5EF4-FFF2-40B4-BE49-F238E27FC236}">
                <a16:creationId xmlns:a16="http://schemas.microsoft.com/office/drawing/2014/main" id="{97CCB768-E5AB-D2DC-25D8-7116EF05435E}"/>
              </a:ext>
            </a:extLst>
          </p:cNvPr>
          <p:cNvSpPr>
            <a:spLocks noGrp="1"/>
          </p:cNvSpPr>
          <p:nvPr>
            <p:ph type="sldNum" sz="quarter" idx="12"/>
          </p:nvPr>
        </p:nvSpPr>
        <p:spPr/>
        <p:txBody>
          <a:bodyPr/>
          <a:lstStyle/>
          <a:p>
            <a:fld id="{3A98EE3D-8CD1-4C3F-BD1C-C98C9596463C}" type="slidenum">
              <a:rPr lang="en-US" sz="2000" smtClean="0"/>
              <a:t>30</a:t>
            </a:fld>
            <a:endParaRPr lang="en-US" sz="2000"/>
          </a:p>
        </p:txBody>
      </p:sp>
      <p:sp>
        <p:nvSpPr>
          <p:cNvPr id="6" name="TextBox 5">
            <a:extLst>
              <a:ext uri="{FF2B5EF4-FFF2-40B4-BE49-F238E27FC236}">
                <a16:creationId xmlns:a16="http://schemas.microsoft.com/office/drawing/2014/main" id="{8883C6B7-C76A-767F-478A-32ECB7C6DDC6}"/>
              </a:ext>
            </a:extLst>
          </p:cNvPr>
          <p:cNvSpPr txBox="1"/>
          <p:nvPr/>
        </p:nvSpPr>
        <p:spPr>
          <a:xfrm>
            <a:off x="581192" y="2502081"/>
            <a:ext cx="11029618" cy="2862322"/>
          </a:xfrm>
          <a:prstGeom prst="rect">
            <a:avLst/>
          </a:prstGeom>
          <a:noFill/>
        </p:spPr>
        <p:txBody>
          <a:bodyPr wrap="square" rtlCol="0">
            <a:spAutoFit/>
          </a:bodyPr>
          <a:lstStyle/>
          <a:p>
            <a:r>
              <a:rPr lang="en-US" sz="2000" b="0" i="0">
                <a:solidFill>
                  <a:srgbClr val="374151"/>
                </a:solidFill>
                <a:effectLst/>
              </a:rPr>
              <a:t>Step 1 :The independent variables for prediction are selected. These include attributes such as age, sex, cp, trestbps, chol, fbs, restecg, thalach, exang, slope, ca, and thal.</a:t>
            </a:r>
          </a:p>
          <a:p>
            <a:endParaRPr lang="en-US" sz="2000">
              <a:solidFill>
                <a:srgbClr val="374151"/>
              </a:solidFill>
            </a:endParaRPr>
          </a:p>
          <a:p>
            <a:r>
              <a:rPr lang="en-US" sz="2000" b="0" i="0">
                <a:solidFill>
                  <a:srgbClr val="374151"/>
                </a:solidFill>
                <a:effectLst/>
              </a:rPr>
              <a:t>Step 2 : The data is split into training and testing sets using the train_test_split function. 80% of the data is used for training and 20 % is reserved for testing.</a:t>
            </a:r>
          </a:p>
          <a:p>
            <a:endParaRPr lang="en-US" sz="2000">
              <a:solidFill>
                <a:srgbClr val="374151"/>
              </a:solidFill>
            </a:endParaRPr>
          </a:p>
          <a:p>
            <a:r>
              <a:rPr lang="en-US" sz="2000">
                <a:solidFill>
                  <a:srgbClr val="374151"/>
                </a:solidFill>
              </a:rPr>
              <a:t>Step 3 : </a:t>
            </a:r>
            <a:r>
              <a:rPr lang="en-US" sz="2000" b="0" i="0">
                <a:solidFill>
                  <a:srgbClr val="374151"/>
                </a:solidFill>
                <a:effectLst/>
              </a:rPr>
              <a:t>The Random Forest classifier is instantiated with specific parameters </a:t>
            </a:r>
            <a:br>
              <a:rPr lang="en-US" sz="2000" b="0" i="0">
                <a:solidFill>
                  <a:srgbClr val="374151"/>
                </a:solidFill>
                <a:effectLst/>
              </a:rPr>
            </a:br>
            <a:r>
              <a:rPr lang="en-US" sz="2000" b="0" i="0">
                <a:solidFill>
                  <a:srgbClr val="374151"/>
                </a:solidFill>
                <a:effectLst/>
              </a:rPr>
              <a:t>               n_estimators = 100 : the number of trees in the forest</a:t>
            </a:r>
            <a:br>
              <a:rPr lang="en-US" sz="2000" b="0" i="0">
                <a:solidFill>
                  <a:srgbClr val="374151"/>
                </a:solidFill>
                <a:effectLst/>
              </a:rPr>
            </a:br>
            <a:r>
              <a:rPr lang="en-US" sz="2000" b="0" i="0">
                <a:solidFill>
                  <a:srgbClr val="374151"/>
                </a:solidFill>
                <a:effectLst/>
              </a:rPr>
              <a:t>               criterion = ‘gini’ : the function to measure the quality of a </a:t>
            </a:r>
            <a:r>
              <a:rPr lang="en-US" sz="2000">
                <a:solidFill>
                  <a:srgbClr val="374151"/>
                </a:solidFill>
              </a:rPr>
              <a:t>split</a:t>
            </a:r>
            <a:endParaRPr lang="en-US" sz="2000"/>
          </a:p>
        </p:txBody>
      </p:sp>
    </p:spTree>
    <p:extLst>
      <p:ext uri="{BB962C8B-B14F-4D97-AF65-F5344CB8AC3E}">
        <p14:creationId xmlns:p14="http://schemas.microsoft.com/office/powerpoint/2010/main" val="232314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6. MODEL – RANDOM FOREST code</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31</a:t>
            </a:fld>
            <a:endParaRPr lang="en-US" sz="2000"/>
          </a:p>
        </p:txBody>
      </p:sp>
      <p:pic>
        <p:nvPicPr>
          <p:cNvPr id="4" name="Picture 3">
            <a:extLst>
              <a:ext uri="{FF2B5EF4-FFF2-40B4-BE49-F238E27FC236}">
                <a16:creationId xmlns:a16="http://schemas.microsoft.com/office/drawing/2014/main" id="{446209A0-50F4-3DAE-98ED-995491415B2A}"/>
              </a:ext>
            </a:extLst>
          </p:cNvPr>
          <p:cNvPicPr>
            <a:picLocks noChangeAspect="1"/>
          </p:cNvPicPr>
          <p:nvPr/>
        </p:nvPicPr>
        <p:blipFill>
          <a:blip r:embed="rId2"/>
          <a:stretch>
            <a:fillRect/>
          </a:stretch>
        </p:blipFill>
        <p:spPr>
          <a:xfrm>
            <a:off x="581190" y="1719072"/>
            <a:ext cx="9868407" cy="5016758"/>
          </a:xfrm>
          <a:prstGeom prst="rect">
            <a:avLst/>
          </a:prstGeom>
        </p:spPr>
      </p:pic>
    </p:spTree>
    <p:extLst>
      <p:ext uri="{BB962C8B-B14F-4D97-AF65-F5344CB8AC3E}">
        <p14:creationId xmlns:p14="http://schemas.microsoft.com/office/powerpoint/2010/main" val="666898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6. MODEL – RANDOM FOREST</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32</a:t>
            </a:fld>
            <a:endParaRPr lang="en-US" sz="2000"/>
          </a:p>
        </p:txBody>
      </p:sp>
      <p:sp>
        <p:nvSpPr>
          <p:cNvPr id="7" name="TextBox 6">
            <a:extLst>
              <a:ext uri="{FF2B5EF4-FFF2-40B4-BE49-F238E27FC236}">
                <a16:creationId xmlns:a16="http://schemas.microsoft.com/office/drawing/2014/main" id="{E9743ADF-6A02-08AD-1BFA-7D08182303E1}"/>
              </a:ext>
            </a:extLst>
          </p:cNvPr>
          <p:cNvSpPr txBox="1"/>
          <p:nvPr/>
        </p:nvSpPr>
        <p:spPr>
          <a:xfrm>
            <a:off x="581192" y="2000250"/>
            <a:ext cx="11029616" cy="677108"/>
          </a:xfrm>
          <a:prstGeom prst="rect">
            <a:avLst/>
          </a:prstGeom>
          <a:noFill/>
        </p:spPr>
        <p:txBody>
          <a:bodyPr wrap="square" rtlCol="0">
            <a:spAutoFit/>
          </a:bodyPr>
          <a:lstStyle/>
          <a:p>
            <a:r>
              <a:rPr lang="en-US" sz="2000">
                <a:cs typeface="Times New Roman" panose="02020603050405020304" pitchFamily="18" charset="0"/>
              </a:rPr>
              <a:t>Confusion matrix and the accuracy of the model:  </a:t>
            </a:r>
          </a:p>
          <a:p>
            <a:endParaRPr lang="en-US"/>
          </a:p>
        </p:txBody>
      </p:sp>
      <p:pic>
        <p:nvPicPr>
          <p:cNvPr id="8" name="Picture 7">
            <a:extLst>
              <a:ext uri="{FF2B5EF4-FFF2-40B4-BE49-F238E27FC236}">
                <a16:creationId xmlns:a16="http://schemas.microsoft.com/office/drawing/2014/main" id="{9A76139C-3A2D-D91B-6A53-A62883D966A8}"/>
              </a:ext>
            </a:extLst>
          </p:cNvPr>
          <p:cNvPicPr>
            <a:picLocks noChangeAspect="1"/>
          </p:cNvPicPr>
          <p:nvPr/>
        </p:nvPicPr>
        <p:blipFill>
          <a:blip r:embed="rId2"/>
          <a:stretch>
            <a:fillRect/>
          </a:stretch>
        </p:blipFill>
        <p:spPr>
          <a:xfrm>
            <a:off x="765699" y="2677357"/>
            <a:ext cx="5692251" cy="3442217"/>
          </a:xfrm>
          <a:prstGeom prst="rect">
            <a:avLst/>
          </a:prstGeom>
        </p:spPr>
      </p:pic>
    </p:spTree>
    <p:extLst>
      <p:ext uri="{BB962C8B-B14F-4D97-AF65-F5344CB8AC3E}">
        <p14:creationId xmlns:p14="http://schemas.microsoft.com/office/powerpoint/2010/main" val="121103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7. MODEL – K MEANS</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33</a:t>
            </a:fld>
            <a:endParaRPr lang="en-US" sz="2000"/>
          </a:p>
        </p:txBody>
      </p:sp>
      <p:sp>
        <p:nvSpPr>
          <p:cNvPr id="6" name="TextBox 5">
            <a:extLst>
              <a:ext uri="{FF2B5EF4-FFF2-40B4-BE49-F238E27FC236}">
                <a16:creationId xmlns:a16="http://schemas.microsoft.com/office/drawing/2014/main" id="{26CBAF81-6FCA-D5A7-DB29-6FA57F0BDAF7}"/>
              </a:ext>
            </a:extLst>
          </p:cNvPr>
          <p:cNvSpPr txBox="1"/>
          <p:nvPr/>
        </p:nvSpPr>
        <p:spPr>
          <a:xfrm>
            <a:off x="581192" y="2000250"/>
            <a:ext cx="11029616" cy="2831544"/>
          </a:xfrm>
          <a:prstGeom prst="rect">
            <a:avLst/>
          </a:prstGeom>
          <a:noFill/>
        </p:spPr>
        <p:txBody>
          <a:bodyPr wrap="square" lIns="91440" tIns="45720" rIns="91440" bIns="45720" rtlCol="0" anchor="t">
            <a:spAutoFit/>
          </a:bodyPr>
          <a:lstStyle/>
          <a:p>
            <a:r>
              <a:rPr lang="en-US" sz="2000">
                <a:cs typeface="Times New Roman"/>
              </a:rPr>
              <a:t>Step 1 : </a:t>
            </a:r>
            <a:r>
              <a:rPr lang="en-US" sz="2000" b="0" i="0">
                <a:solidFill>
                  <a:srgbClr val="374151"/>
                </a:solidFill>
                <a:effectLst/>
              </a:rPr>
              <a:t>The parameter ‘</a:t>
            </a:r>
            <a:r>
              <a:rPr lang="en-US" sz="2000" b="0" i="0" err="1">
                <a:solidFill>
                  <a:srgbClr val="374151"/>
                </a:solidFill>
                <a:effectLst/>
              </a:rPr>
              <a:t>n_clusters</a:t>
            </a:r>
            <a:r>
              <a:rPr lang="en-US" sz="2000" b="0" i="0">
                <a:solidFill>
                  <a:srgbClr val="374151"/>
                </a:solidFill>
                <a:effectLst/>
              </a:rPr>
              <a:t>’ is set to 3, indicating the desired number of clusters in the data</a:t>
            </a:r>
          </a:p>
          <a:p>
            <a:endParaRPr lang="en-US" sz="2000">
              <a:solidFill>
                <a:srgbClr val="374151"/>
              </a:solidFill>
              <a:cs typeface="Times New Roman" panose="02020603050405020304" pitchFamily="18" charset="0"/>
            </a:endParaRPr>
          </a:p>
          <a:p>
            <a:r>
              <a:rPr lang="en-US" sz="2000">
                <a:solidFill>
                  <a:srgbClr val="374151"/>
                </a:solidFill>
                <a:cs typeface="Times New Roman" panose="02020603050405020304" pitchFamily="18" charset="0"/>
              </a:rPr>
              <a:t>Step 2 : </a:t>
            </a:r>
            <a:r>
              <a:rPr lang="en-US" sz="2000" b="0" i="0">
                <a:solidFill>
                  <a:srgbClr val="374151"/>
                </a:solidFill>
                <a:effectLst/>
              </a:rPr>
              <a:t>The K-Means model is fitted to the data using the</a:t>
            </a:r>
            <a:r>
              <a:rPr lang="en-US" sz="2000" b="0" i="0">
                <a:solidFill>
                  <a:srgbClr val="374151"/>
                </a:solidFill>
                <a:effectLst/>
                <a:cs typeface="Times New Roman" panose="02020603050405020304" pitchFamily="18" charset="0"/>
              </a:rPr>
              <a:t> fit () method. </a:t>
            </a:r>
            <a:r>
              <a:rPr lang="en-US" sz="2000" b="0" i="0">
                <a:solidFill>
                  <a:srgbClr val="374151"/>
                </a:solidFill>
                <a:effectLst/>
              </a:rPr>
              <a:t>Cluster assignments for each data point are obtained using the ‘labels’ function</a:t>
            </a:r>
          </a:p>
          <a:p>
            <a:endParaRPr lang="en-US" sz="2000">
              <a:solidFill>
                <a:srgbClr val="374151"/>
              </a:solidFill>
              <a:cs typeface="Times New Roman" panose="02020603050405020304" pitchFamily="18" charset="0"/>
            </a:endParaRPr>
          </a:p>
          <a:p>
            <a:r>
              <a:rPr lang="en-US" sz="2000" b="0" i="0">
                <a:solidFill>
                  <a:srgbClr val="374151"/>
                </a:solidFill>
                <a:effectLst/>
                <a:cs typeface="Times New Roman" panose="02020603050405020304" pitchFamily="18" charset="0"/>
              </a:rPr>
              <a:t>Step 3 : </a:t>
            </a:r>
            <a:r>
              <a:rPr lang="en-US" sz="2000" b="0" i="0">
                <a:solidFill>
                  <a:srgbClr val="374151"/>
                </a:solidFill>
                <a:effectLst/>
              </a:rPr>
              <a:t>The cluster centers (centroids) are accessed using the </a:t>
            </a:r>
            <a:r>
              <a:rPr lang="en-US" sz="2000" b="0" i="0">
                <a:solidFill>
                  <a:srgbClr val="374151"/>
                </a:solidFill>
                <a:effectLst/>
                <a:cs typeface="Times New Roman" panose="02020603050405020304" pitchFamily="18" charset="0"/>
              </a:rPr>
              <a:t>‘cluster_centers’ attribute. </a:t>
            </a:r>
            <a:r>
              <a:rPr lang="en-US" sz="2000" b="0" i="0">
                <a:solidFill>
                  <a:srgbClr val="374151"/>
                </a:solidFill>
                <a:effectLst/>
              </a:rPr>
              <a:t>Lower inertia values indicate more compact clusters</a:t>
            </a:r>
            <a:endParaRPr lang="en-US" sz="2000" b="0" i="0">
              <a:solidFill>
                <a:srgbClr val="374151"/>
              </a:solidFill>
              <a:effectLst/>
              <a:cs typeface="Times New Roman" panose="02020603050405020304" pitchFamily="18" charset="0"/>
            </a:endParaRPr>
          </a:p>
          <a:p>
            <a:endParaRPr lang="en-US" sz="2000">
              <a:cs typeface="Times New Roman" panose="02020603050405020304" pitchFamily="18" charset="0"/>
            </a:endParaRPr>
          </a:p>
          <a:p>
            <a:endParaRPr lang="en-US"/>
          </a:p>
        </p:txBody>
      </p:sp>
    </p:spTree>
    <p:extLst>
      <p:ext uri="{BB962C8B-B14F-4D97-AF65-F5344CB8AC3E}">
        <p14:creationId xmlns:p14="http://schemas.microsoft.com/office/powerpoint/2010/main" val="2649903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7. MODEL – K MEANS code</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34</a:t>
            </a:fld>
            <a:endParaRPr lang="en-US" sz="2000"/>
          </a:p>
        </p:txBody>
      </p:sp>
      <p:pic>
        <p:nvPicPr>
          <p:cNvPr id="4" name="Picture 3">
            <a:extLst>
              <a:ext uri="{FF2B5EF4-FFF2-40B4-BE49-F238E27FC236}">
                <a16:creationId xmlns:a16="http://schemas.microsoft.com/office/drawing/2014/main" id="{0267BFAA-906D-32FD-F8E8-6C873C14EE6A}"/>
              </a:ext>
            </a:extLst>
          </p:cNvPr>
          <p:cNvPicPr>
            <a:picLocks noChangeAspect="1"/>
          </p:cNvPicPr>
          <p:nvPr/>
        </p:nvPicPr>
        <p:blipFill>
          <a:blip r:embed="rId2"/>
          <a:stretch>
            <a:fillRect/>
          </a:stretch>
        </p:blipFill>
        <p:spPr>
          <a:xfrm>
            <a:off x="160020" y="1824680"/>
            <a:ext cx="6606540" cy="4937576"/>
          </a:xfrm>
          <a:prstGeom prst="rect">
            <a:avLst/>
          </a:prstGeom>
        </p:spPr>
      </p:pic>
      <p:pic>
        <p:nvPicPr>
          <p:cNvPr id="8" name="Picture 7">
            <a:extLst>
              <a:ext uri="{FF2B5EF4-FFF2-40B4-BE49-F238E27FC236}">
                <a16:creationId xmlns:a16="http://schemas.microsoft.com/office/drawing/2014/main" id="{FABB5196-D17D-58D1-54DB-569426C52C47}"/>
              </a:ext>
            </a:extLst>
          </p:cNvPr>
          <p:cNvPicPr>
            <a:picLocks noChangeAspect="1"/>
          </p:cNvPicPr>
          <p:nvPr/>
        </p:nvPicPr>
        <p:blipFill>
          <a:blip r:embed="rId3"/>
          <a:stretch>
            <a:fillRect/>
          </a:stretch>
        </p:blipFill>
        <p:spPr>
          <a:xfrm>
            <a:off x="7019801" y="2012248"/>
            <a:ext cx="5142451" cy="3748472"/>
          </a:xfrm>
          <a:prstGeom prst="rect">
            <a:avLst/>
          </a:prstGeom>
        </p:spPr>
      </p:pic>
    </p:spTree>
    <p:extLst>
      <p:ext uri="{BB962C8B-B14F-4D97-AF65-F5344CB8AC3E}">
        <p14:creationId xmlns:p14="http://schemas.microsoft.com/office/powerpoint/2010/main" val="273564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C3-1D9C-2DCD-86D7-91F7E4F9C04D}"/>
              </a:ext>
            </a:extLst>
          </p:cNvPr>
          <p:cNvSpPr>
            <a:spLocks noGrp="1"/>
          </p:cNvSpPr>
          <p:nvPr>
            <p:ph type="title"/>
          </p:nvPr>
        </p:nvSpPr>
        <p:spPr/>
        <p:txBody>
          <a:bodyPr/>
          <a:lstStyle/>
          <a:p>
            <a:r>
              <a:rPr lang="en-US"/>
              <a:t>7. MODEL – K MEANS</a:t>
            </a:r>
          </a:p>
        </p:txBody>
      </p:sp>
      <p:sp>
        <p:nvSpPr>
          <p:cNvPr id="5" name="Slide Number Placeholder 4">
            <a:extLst>
              <a:ext uri="{FF2B5EF4-FFF2-40B4-BE49-F238E27FC236}">
                <a16:creationId xmlns:a16="http://schemas.microsoft.com/office/drawing/2014/main" id="{313AF668-A55C-56D2-6DDF-F5A7D29ECF25}"/>
              </a:ext>
            </a:extLst>
          </p:cNvPr>
          <p:cNvSpPr>
            <a:spLocks noGrp="1"/>
          </p:cNvSpPr>
          <p:nvPr>
            <p:ph type="sldNum" sz="quarter" idx="12"/>
          </p:nvPr>
        </p:nvSpPr>
        <p:spPr/>
        <p:txBody>
          <a:bodyPr/>
          <a:lstStyle/>
          <a:p>
            <a:fld id="{3A98EE3D-8CD1-4C3F-BD1C-C98C9596463C}" type="slidenum">
              <a:rPr lang="en-US" sz="2000" smtClean="0"/>
              <a:t>35</a:t>
            </a:fld>
            <a:endParaRPr lang="en-US" sz="2000"/>
          </a:p>
        </p:txBody>
      </p:sp>
      <p:sp>
        <p:nvSpPr>
          <p:cNvPr id="8" name="TextBox 7">
            <a:extLst>
              <a:ext uri="{FF2B5EF4-FFF2-40B4-BE49-F238E27FC236}">
                <a16:creationId xmlns:a16="http://schemas.microsoft.com/office/drawing/2014/main" id="{37BD992B-19CD-7D3E-3BB4-27BAF9DE1D12}"/>
              </a:ext>
            </a:extLst>
          </p:cNvPr>
          <p:cNvSpPr txBox="1"/>
          <p:nvPr/>
        </p:nvSpPr>
        <p:spPr>
          <a:xfrm>
            <a:off x="581192" y="2000250"/>
            <a:ext cx="11029616" cy="1908215"/>
          </a:xfrm>
          <a:prstGeom prst="rect">
            <a:avLst/>
          </a:prstGeom>
          <a:noFill/>
        </p:spPr>
        <p:txBody>
          <a:bodyPr wrap="square" lIns="91440" tIns="45720" rIns="91440" bIns="45720" rtlCol="0" anchor="t">
            <a:spAutoFit/>
          </a:bodyPr>
          <a:lstStyle/>
          <a:p>
            <a:br>
              <a:rPr lang="en-US" sz="2000">
                <a:cs typeface="Times New Roman"/>
              </a:rPr>
            </a:br>
            <a:r>
              <a:rPr lang="en-US" sz="2000">
                <a:cs typeface="Times New Roman"/>
              </a:rPr>
              <a:t>K-means is primarily designed for numerical, continuous data. The algorithm calculates means and assigns data points to clusters based on the Euclidean distance between points and cluster centers. Therefore, when working with categorical data, which consists of non-numeric values and lacks a meaningful distance metric, traditional K-means is not directly applicable.</a:t>
            </a:r>
            <a:endParaRPr lang="en-US"/>
          </a:p>
          <a:p>
            <a:endParaRPr lang="en-US"/>
          </a:p>
        </p:txBody>
      </p:sp>
    </p:spTree>
    <p:extLst>
      <p:ext uri="{BB962C8B-B14F-4D97-AF65-F5344CB8AC3E}">
        <p14:creationId xmlns:p14="http://schemas.microsoft.com/office/powerpoint/2010/main" val="255448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568F112-F863-7BDA-F923-B5A92048EA01}"/>
              </a:ext>
            </a:extLst>
          </p:cNvPr>
          <p:cNvGraphicFramePr>
            <a:graphicFrameLocks noGrp="1"/>
          </p:cNvGraphicFramePr>
          <p:nvPr>
            <p:ph idx="1"/>
            <p:extLst>
              <p:ext uri="{D42A27DB-BD31-4B8C-83A1-F6EECF244321}">
                <p14:modId xmlns:p14="http://schemas.microsoft.com/office/powerpoint/2010/main" val="3547040628"/>
              </p:ext>
            </p:extLst>
          </p:nvPr>
        </p:nvGraphicFramePr>
        <p:xfrm>
          <a:off x="580029" y="1404072"/>
          <a:ext cx="11029939" cy="5087313"/>
        </p:xfrm>
        <a:graphic>
          <a:graphicData uri="http://schemas.openxmlformats.org/drawingml/2006/table">
            <a:tbl>
              <a:tblPr firstRow="1" bandRow="1">
                <a:tableStyleId>{5C22544A-7EE6-4342-B048-85BDC9FD1C3A}</a:tableStyleId>
              </a:tblPr>
              <a:tblGrid>
                <a:gridCol w="1995985">
                  <a:extLst>
                    <a:ext uri="{9D8B030D-6E8A-4147-A177-3AD203B41FA5}">
                      <a16:colId xmlns:a16="http://schemas.microsoft.com/office/drawing/2014/main" val="1836266667"/>
                    </a:ext>
                  </a:extLst>
                </a:gridCol>
                <a:gridCol w="1680662">
                  <a:extLst>
                    <a:ext uri="{9D8B030D-6E8A-4147-A177-3AD203B41FA5}">
                      <a16:colId xmlns:a16="http://schemas.microsoft.com/office/drawing/2014/main" val="1820112911"/>
                    </a:ext>
                  </a:extLst>
                </a:gridCol>
                <a:gridCol w="1838323">
                  <a:extLst>
                    <a:ext uri="{9D8B030D-6E8A-4147-A177-3AD203B41FA5}">
                      <a16:colId xmlns:a16="http://schemas.microsoft.com/office/drawing/2014/main" val="951112802"/>
                    </a:ext>
                  </a:extLst>
                </a:gridCol>
                <a:gridCol w="1838323">
                  <a:extLst>
                    <a:ext uri="{9D8B030D-6E8A-4147-A177-3AD203B41FA5}">
                      <a16:colId xmlns:a16="http://schemas.microsoft.com/office/drawing/2014/main" val="3312953322"/>
                    </a:ext>
                  </a:extLst>
                </a:gridCol>
                <a:gridCol w="1838323">
                  <a:extLst>
                    <a:ext uri="{9D8B030D-6E8A-4147-A177-3AD203B41FA5}">
                      <a16:colId xmlns:a16="http://schemas.microsoft.com/office/drawing/2014/main" val="4266390738"/>
                    </a:ext>
                  </a:extLst>
                </a:gridCol>
                <a:gridCol w="1838323">
                  <a:extLst>
                    <a:ext uri="{9D8B030D-6E8A-4147-A177-3AD203B41FA5}">
                      <a16:colId xmlns:a16="http://schemas.microsoft.com/office/drawing/2014/main" val="458145785"/>
                    </a:ext>
                  </a:extLst>
                </a:gridCol>
              </a:tblGrid>
              <a:tr h="726759">
                <a:tc>
                  <a:txBody>
                    <a:bodyPr/>
                    <a:lstStyle/>
                    <a:p>
                      <a:r>
                        <a:rPr lang="en-US"/>
                        <a:t>Model</a:t>
                      </a:r>
                    </a:p>
                  </a:txBody>
                  <a:tcPr/>
                </a:tc>
                <a:tc>
                  <a:txBody>
                    <a:bodyPr/>
                    <a:lstStyle/>
                    <a:p>
                      <a:r>
                        <a:rPr lang="en-US"/>
                        <a:t>Accuracy</a:t>
                      </a:r>
                    </a:p>
                  </a:txBody>
                  <a:tcPr/>
                </a:tc>
                <a:tc>
                  <a:txBody>
                    <a:bodyPr/>
                    <a:lstStyle/>
                    <a:p>
                      <a:r>
                        <a:rPr lang="en-US"/>
                        <a:t>Precision</a:t>
                      </a:r>
                    </a:p>
                  </a:txBody>
                  <a:tcPr/>
                </a:tc>
                <a:tc>
                  <a:txBody>
                    <a:bodyPr/>
                    <a:lstStyle/>
                    <a:p>
                      <a:r>
                        <a:rPr lang="en-US"/>
                        <a:t>Recall</a:t>
                      </a:r>
                    </a:p>
                  </a:txBody>
                  <a:tcPr/>
                </a:tc>
                <a:tc>
                  <a:txBody>
                    <a:bodyPr/>
                    <a:lstStyle/>
                    <a:p>
                      <a:r>
                        <a:rPr lang="en-US"/>
                        <a:t>F1 Score</a:t>
                      </a:r>
                    </a:p>
                  </a:txBody>
                  <a:tcPr/>
                </a:tc>
                <a:tc>
                  <a:txBody>
                    <a:bodyPr/>
                    <a:lstStyle/>
                    <a:p>
                      <a:r>
                        <a:rPr lang="en-US"/>
                        <a:t>Support</a:t>
                      </a:r>
                    </a:p>
                  </a:txBody>
                  <a:tcPr/>
                </a:tc>
                <a:extLst>
                  <a:ext uri="{0D108BD9-81ED-4DB2-BD59-A6C34878D82A}">
                    <a16:rowId xmlns:a16="http://schemas.microsoft.com/office/drawing/2014/main" val="3524897781"/>
                  </a:ext>
                </a:extLst>
              </a:tr>
              <a:tr h="726759">
                <a:tc>
                  <a:txBody>
                    <a:bodyPr/>
                    <a:lstStyle/>
                    <a:p>
                      <a:r>
                        <a:rPr lang="en-US"/>
                        <a:t>Logistic Regression</a:t>
                      </a:r>
                    </a:p>
                  </a:txBody>
                  <a:tcPr/>
                </a:tc>
                <a:tc>
                  <a:txBody>
                    <a:bodyPr/>
                    <a:lstStyle/>
                    <a:p>
                      <a:r>
                        <a:rPr lang="en-US" dirty="0"/>
                        <a:t>89.17%</a:t>
                      </a:r>
                    </a:p>
                  </a:txBody>
                  <a:tcPr/>
                </a:tc>
                <a:tc>
                  <a:txBody>
                    <a:bodyPr/>
                    <a:lstStyle/>
                    <a:p>
                      <a:r>
                        <a:rPr lang="en-US"/>
                        <a:t>0.89</a:t>
                      </a:r>
                    </a:p>
                  </a:txBody>
                  <a:tcPr/>
                </a:tc>
                <a:tc>
                  <a:txBody>
                    <a:bodyPr/>
                    <a:lstStyle/>
                    <a:p>
                      <a:r>
                        <a:rPr lang="en-US"/>
                        <a:t>0.89</a:t>
                      </a:r>
                    </a:p>
                  </a:txBody>
                  <a:tcPr/>
                </a:tc>
                <a:tc>
                  <a:txBody>
                    <a:bodyPr/>
                    <a:lstStyle/>
                    <a:p>
                      <a:r>
                        <a:rPr lang="en-US"/>
                        <a:t>0.89</a:t>
                      </a:r>
                    </a:p>
                  </a:txBody>
                  <a:tcPr/>
                </a:tc>
                <a:tc>
                  <a:txBody>
                    <a:bodyPr/>
                    <a:lstStyle/>
                    <a:p>
                      <a:r>
                        <a:rPr lang="en-US"/>
                        <a:t>194</a:t>
                      </a:r>
                    </a:p>
                  </a:txBody>
                  <a:tcPr/>
                </a:tc>
                <a:extLst>
                  <a:ext uri="{0D108BD9-81ED-4DB2-BD59-A6C34878D82A}">
                    <a16:rowId xmlns:a16="http://schemas.microsoft.com/office/drawing/2014/main" val="4189933837"/>
                  </a:ext>
                </a:extLst>
              </a:tr>
              <a:tr h="726759">
                <a:tc>
                  <a:txBody>
                    <a:bodyPr/>
                    <a:lstStyle/>
                    <a:p>
                      <a:r>
                        <a:rPr lang="en-US"/>
                        <a:t>KNN</a:t>
                      </a:r>
                    </a:p>
                  </a:txBody>
                  <a:tcPr/>
                </a:tc>
                <a:tc>
                  <a:txBody>
                    <a:bodyPr/>
                    <a:lstStyle/>
                    <a:p>
                      <a:r>
                        <a:rPr lang="en-US"/>
                        <a:t>89.69%</a:t>
                      </a:r>
                    </a:p>
                  </a:txBody>
                  <a:tcPr/>
                </a:tc>
                <a:tc>
                  <a:txBody>
                    <a:bodyPr/>
                    <a:lstStyle/>
                    <a:p>
                      <a:r>
                        <a:rPr lang="en-US"/>
                        <a:t>0.90</a:t>
                      </a:r>
                    </a:p>
                  </a:txBody>
                  <a:tcPr/>
                </a:tc>
                <a:tc>
                  <a:txBody>
                    <a:bodyPr/>
                    <a:lstStyle/>
                    <a:p>
                      <a:r>
                        <a:rPr lang="en-US"/>
                        <a:t>0.90</a:t>
                      </a:r>
                    </a:p>
                  </a:txBody>
                  <a:tcPr/>
                </a:tc>
                <a:tc>
                  <a:txBody>
                    <a:bodyPr/>
                    <a:lstStyle/>
                    <a:p>
                      <a:r>
                        <a:rPr lang="en-US"/>
                        <a:t>0.90</a:t>
                      </a:r>
                    </a:p>
                  </a:txBody>
                  <a:tcPr/>
                </a:tc>
                <a:tc>
                  <a:txBody>
                    <a:bodyPr/>
                    <a:lstStyle/>
                    <a:p>
                      <a:r>
                        <a:rPr lang="en-US"/>
                        <a:t>194</a:t>
                      </a:r>
                    </a:p>
                  </a:txBody>
                  <a:tcPr/>
                </a:tc>
                <a:extLst>
                  <a:ext uri="{0D108BD9-81ED-4DB2-BD59-A6C34878D82A}">
                    <a16:rowId xmlns:a16="http://schemas.microsoft.com/office/drawing/2014/main" val="1763565651"/>
                  </a:ext>
                </a:extLst>
              </a:tr>
              <a:tr h="726759">
                <a:tc>
                  <a:txBody>
                    <a:bodyPr/>
                    <a:lstStyle/>
                    <a:p>
                      <a:r>
                        <a:rPr lang="en-US"/>
                        <a:t>Naïve Bayes</a:t>
                      </a:r>
                    </a:p>
                  </a:txBody>
                  <a:tcPr/>
                </a:tc>
                <a:tc>
                  <a:txBody>
                    <a:bodyPr/>
                    <a:lstStyle/>
                    <a:p>
                      <a:r>
                        <a:rPr lang="en-US"/>
                        <a:t>82.99%</a:t>
                      </a:r>
                    </a:p>
                  </a:txBody>
                  <a:tcPr/>
                </a:tc>
                <a:tc>
                  <a:txBody>
                    <a:bodyPr/>
                    <a:lstStyle/>
                    <a:p>
                      <a:r>
                        <a:rPr lang="en-US"/>
                        <a:t>0.83</a:t>
                      </a:r>
                    </a:p>
                  </a:txBody>
                  <a:tcPr/>
                </a:tc>
                <a:tc>
                  <a:txBody>
                    <a:bodyPr/>
                    <a:lstStyle/>
                    <a:p>
                      <a:r>
                        <a:rPr lang="en-US"/>
                        <a:t>0.83</a:t>
                      </a:r>
                    </a:p>
                  </a:txBody>
                  <a:tcPr/>
                </a:tc>
                <a:tc>
                  <a:txBody>
                    <a:bodyPr/>
                    <a:lstStyle/>
                    <a:p>
                      <a:r>
                        <a:rPr lang="en-US"/>
                        <a:t>0.83</a:t>
                      </a:r>
                    </a:p>
                  </a:txBody>
                  <a:tcPr/>
                </a:tc>
                <a:tc>
                  <a:txBody>
                    <a:bodyPr/>
                    <a:lstStyle/>
                    <a:p>
                      <a:r>
                        <a:rPr lang="en-US"/>
                        <a:t>194</a:t>
                      </a:r>
                    </a:p>
                  </a:txBody>
                  <a:tcPr/>
                </a:tc>
                <a:extLst>
                  <a:ext uri="{0D108BD9-81ED-4DB2-BD59-A6C34878D82A}">
                    <a16:rowId xmlns:a16="http://schemas.microsoft.com/office/drawing/2014/main" val="2858147293"/>
                  </a:ext>
                </a:extLst>
              </a:tr>
              <a:tr h="726759">
                <a:tc>
                  <a:txBody>
                    <a:bodyPr/>
                    <a:lstStyle/>
                    <a:p>
                      <a:r>
                        <a:rPr lang="en-US"/>
                        <a:t>SVM</a:t>
                      </a:r>
                    </a:p>
                  </a:txBody>
                  <a:tcPr/>
                </a:tc>
                <a:tc>
                  <a:txBody>
                    <a:bodyPr/>
                    <a:lstStyle/>
                    <a:p>
                      <a:r>
                        <a:rPr lang="en-US"/>
                        <a:t>87.62%</a:t>
                      </a:r>
                    </a:p>
                  </a:txBody>
                  <a:tcPr/>
                </a:tc>
                <a:tc>
                  <a:txBody>
                    <a:bodyPr/>
                    <a:lstStyle/>
                    <a:p>
                      <a:r>
                        <a:rPr lang="en-US"/>
                        <a:t>0.88</a:t>
                      </a:r>
                    </a:p>
                  </a:txBody>
                  <a:tcPr/>
                </a:tc>
                <a:tc>
                  <a:txBody>
                    <a:bodyPr/>
                    <a:lstStyle/>
                    <a:p>
                      <a:r>
                        <a:rPr lang="en-US"/>
                        <a:t>0.88</a:t>
                      </a:r>
                    </a:p>
                  </a:txBody>
                  <a:tcPr/>
                </a:tc>
                <a:tc>
                  <a:txBody>
                    <a:bodyPr/>
                    <a:lstStyle/>
                    <a:p>
                      <a:r>
                        <a:rPr lang="en-US"/>
                        <a:t>0.88</a:t>
                      </a:r>
                    </a:p>
                  </a:txBody>
                  <a:tcPr/>
                </a:tc>
                <a:tc>
                  <a:txBody>
                    <a:bodyPr/>
                    <a:lstStyle/>
                    <a:p>
                      <a:r>
                        <a:rPr lang="en-US"/>
                        <a:t>194</a:t>
                      </a:r>
                    </a:p>
                  </a:txBody>
                  <a:tcPr/>
                </a:tc>
                <a:extLst>
                  <a:ext uri="{0D108BD9-81ED-4DB2-BD59-A6C34878D82A}">
                    <a16:rowId xmlns:a16="http://schemas.microsoft.com/office/drawing/2014/main" val="2146050378"/>
                  </a:ext>
                </a:extLst>
              </a:tr>
              <a:tr h="726759">
                <a:tc>
                  <a:txBody>
                    <a:bodyPr/>
                    <a:lstStyle/>
                    <a:p>
                      <a:r>
                        <a:rPr lang="en-US"/>
                        <a:t>Decision Tree</a:t>
                      </a:r>
                    </a:p>
                  </a:txBody>
                  <a:tcPr/>
                </a:tc>
                <a:tc>
                  <a:txBody>
                    <a:bodyPr/>
                    <a:lstStyle/>
                    <a:p>
                      <a:r>
                        <a:rPr lang="en-US"/>
                        <a:t>94.33%</a:t>
                      </a:r>
                    </a:p>
                  </a:txBody>
                  <a:tcPr/>
                </a:tc>
                <a:tc>
                  <a:txBody>
                    <a:bodyPr/>
                    <a:lstStyle/>
                    <a:p>
                      <a:r>
                        <a:rPr lang="en-US"/>
                        <a:t>0.94</a:t>
                      </a:r>
                    </a:p>
                  </a:txBody>
                  <a:tcPr/>
                </a:tc>
                <a:tc>
                  <a:txBody>
                    <a:bodyPr/>
                    <a:lstStyle/>
                    <a:p>
                      <a:r>
                        <a:rPr lang="en-US"/>
                        <a:t>0.94</a:t>
                      </a:r>
                    </a:p>
                  </a:txBody>
                  <a:tcPr/>
                </a:tc>
                <a:tc>
                  <a:txBody>
                    <a:bodyPr/>
                    <a:lstStyle/>
                    <a:p>
                      <a:r>
                        <a:rPr lang="en-US"/>
                        <a:t>0.94</a:t>
                      </a:r>
                    </a:p>
                  </a:txBody>
                  <a:tcPr/>
                </a:tc>
                <a:tc>
                  <a:txBody>
                    <a:bodyPr/>
                    <a:lstStyle/>
                    <a:p>
                      <a:r>
                        <a:rPr lang="en-US"/>
                        <a:t>194</a:t>
                      </a:r>
                    </a:p>
                  </a:txBody>
                  <a:tcPr/>
                </a:tc>
                <a:extLst>
                  <a:ext uri="{0D108BD9-81ED-4DB2-BD59-A6C34878D82A}">
                    <a16:rowId xmlns:a16="http://schemas.microsoft.com/office/drawing/2014/main" val="1719547486"/>
                  </a:ext>
                </a:extLst>
              </a:tr>
              <a:tr h="726759">
                <a:tc>
                  <a:txBody>
                    <a:bodyPr/>
                    <a:lstStyle/>
                    <a:p>
                      <a:r>
                        <a:rPr lang="en-US"/>
                        <a:t>Random Forest</a:t>
                      </a:r>
                    </a:p>
                  </a:txBody>
                  <a:tcPr/>
                </a:tc>
                <a:tc>
                  <a:txBody>
                    <a:bodyPr/>
                    <a:lstStyle/>
                    <a:p>
                      <a:r>
                        <a:rPr lang="en-US"/>
                        <a:t>97.42%</a:t>
                      </a:r>
                    </a:p>
                  </a:txBody>
                  <a:tcPr/>
                </a:tc>
                <a:tc>
                  <a:txBody>
                    <a:bodyPr/>
                    <a:lstStyle/>
                    <a:p>
                      <a:r>
                        <a:rPr lang="en-US"/>
                        <a:t>0.97</a:t>
                      </a:r>
                    </a:p>
                  </a:txBody>
                  <a:tcPr/>
                </a:tc>
                <a:tc>
                  <a:txBody>
                    <a:bodyPr/>
                    <a:lstStyle/>
                    <a:p>
                      <a:r>
                        <a:rPr lang="en-US"/>
                        <a:t>0.97</a:t>
                      </a:r>
                    </a:p>
                  </a:txBody>
                  <a:tcPr/>
                </a:tc>
                <a:tc>
                  <a:txBody>
                    <a:bodyPr/>
                    <a:lstStyle/>
                    <a:p>
                      <a:r>
                        <a:rPr lang="en-US"/>
                        <a:t>0.97</a:t>
                      </a:r>
                    </a:p>
                  </a:txBody>
                  <a:tcPr/>
                </a:tc>
                <a:tc>
                  <a:txBody>
                    <a:bodyPr/>
                    <a:lstStyle/>
                    <a:p>
                      <a:r>
                        <a:rPr lang="en-US" dirty="0"/>
                        <a:t>194</a:t>
                      </a:r>
                    </a:p>
                  </a:txBody>
                  <a:tcPr/>
                </a:tc>
                <a:extLst>
                  <a:ext uri="{0D108BD9-81ED-4DB2-BD59-A6C34878D82A}">
                    <a16:rowId xmlns:a16="http://schemas.microsoft.com/office/drawing/2014/main" val="399168508"/>
                  </a:ext>
                </a:extLst>
              </a:tr>
            </a:tbl>
          </a:graphicData>
        </a:graphic>
      </p:graphicFrame>
      <p:sp>
        <p:nvSpPr>
          <p:cNvPr id="5" name="Slide Number Placeholder 4">
            <a:extLst>
              <a:ext uri="{FF2B5EF4-FFF2-40B4-BE49-F238E27FC236}">
                <a16:creationId xmlns:a16="http://schemas.microsoft.com/office/drawing/2014/main" id="{7FC1C6DF-BB5E-0E60-98B5-07B92E341E07}"/>
              </a:ext>
            </a:extLst>
          </p:cNvPr>
          <p:cNvSpPr>
            <a:spLocks noGrp="1"/>
          </p:cNvSpPr>
          <p:nvPr>
            <p:ph type="sldNum" sz="quarter" idx="12"/>
          </p:nvPr>
        </p:nvSpPr>
        <p:spPr>
          <a:xfrm>
            <a:off x="10601230" y="6488308"/>
            <a:ext cx="1052510" cy="365125"/>
          </a:xfrm>
        </p:spPr>
        <p:txBody>
          <a:bodyPr/>
          <a:lstStyle/>
          <a:p>
            <a:fld id="{3A98EE3D-8CD1-4C3F-BD1C-C98C9596463C}" type="slidenum">
              <a:rPr lang="en-US" sz="2000" smtClean="0"/>
              <a:t>36</a:t>
            </a:fld>
            <a:endParaRPr lang="en-US" sz="2000"/>
          </a:p>
        </p:txBody>
      </p:sp>
      <p:sp>
        <p:nvSpPr>
          <p:cNvPr id="7" name="Rectangle 6">
            <a:extLst>
              <a:ext uri="{FF2B5EF4-FFF2-40B4-BE49-F238E27FC236}">
                <a16:creationId xmlns:a16="http://schemas.microsoft.com/office/drawing/2014/main" id="{CEB9C294-FFD4-F9D2-0FF4-23C753FB6A66}"/>
              </a:ext>
            </a:extLst>
          </p:cNvPr>
          <p:cNvSpPr/>
          <p:nvPr/>
        </p:nvSpPr>
        <p:spPr>
          <a:xfrm>
            <a:off x="2566736" y="1429678"/>
            <a:ext cx="1310105" cy="561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0597C5D5-EFA7-412A-267D-26F437204805}"/>
                  </a:ext>
                </a:extLst>
              </p14:cNvPr>
              <p14:cNvContentPartPr/>
              <p14:nvPr/>
            </p14:nvContentPartPr>
            <p14:xfrm>
              <a:off x="4986421" y="534737"/>
              <a:ext cx="20052" cy="20052"/>
            </p14:xfrm>
          </p:contentPart>
        </mc:Choice>
        <mc:Fallback xmlns="">
          <p:pic>
            <p:nvPicPr>
              <p:cNvPr id="8" name="Ink 7">
                <a:extLst>
                  <a:ext uri="{FF2B5EF4-FFF2-40B4-BE49-F238E27FC236}">
                    <a16:creationId xmlns:a16="http://schemas.microsoft.com/office/drawing/2014/main" id="{0597C5D5-EFA7-412A-267D-26F437204805}"/>
                  </a:ext>
                </a:extLst>
              </p:cNvPr>
              <p:cNvPicPr/>
              <p:nvPr/>
            </p:nvPicPr>
            <p:blipFill>
              <a:blip r:embed="rId3"/>
              <a:stretch>
                <a:fillRect/>
              </a:stretch>
            </p:blipFill>
            <p:spPr>
              <a:xfrm>
                <a:off x="3983821" y="-467863"/>
                <a:ext cx="2005200" cy="2005200"/>
              </a:xfrm>
              <a:prstGeom prst="rect">
                <a:avLst/>
              </a:prstGeom>
            </p:spPr>
          </p:pic>
        </mc:Fallback>
      </mc:AlternateContent>
      <p:sp>
        <p:nvSpPr>
          <p:cNvPr id="11" name="Rectangle 10">
            <a:extLst>
              <a:ext uri="{FF2B5EF4-FFF2-40B4-BE49-F238E27FC236}">
                <a16:creationId xmlns:a16="http://schemas.microsoft.com/office/drawing/2014/main" id="{C524F82B-282F-5C2C-1835-1F9EE35125D1}"/>
              </a:ext>
            </a:extLst>
          </p:cNvPr>
          <p:cNvSpPr/>
          <p:nvPr/>
        </p:nvSpPr>
        <p:spPr>
          <a:xfrm>
            <a:off x="2566736" y="5721684"/>
            <a:ext cx="1243263" cy="6416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2B1290-272A-7287-3634-643A38F34081}"/>
              </a:ext>
            </a:extLst>
          </p:cNvPr>
          <p:cNvSpPr/>
          <p:nvPr/>
        </p:nvSpPr>
        <p:spPr>
          <a:xfrm>
            <a:off x="4211051" y="5748420"/>
            <a:ext cx="1243263" cy="6416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F705EE-67B6-F75E-C519-03AB0933D9E1}"/>
              </a:ext>
            </a:extLst>
          </p:cNvPr>
          <p:cNvSpPr/>
          <p:nvPr/>
        </p:nvSpPr>
        <p:spPr>
          <a:xfrm>
            <a:off x="7914104" y="5721684"/>
            <a:ext cx="1243263" cy="6416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0E21AD-F966-4925-B07B-5FB010FEBD28}"/>
              </a:ext>
            </a:extLst>
          </p:cNvPr>
          <p:cNvSpPr/>
          <p:nvPr/>
        </p:nvSpPr>
        <p:spPr>
          <a:xfrm>
            <a:off x="6095998" y="5748420"/>
            <a:ext cx="1243263" cy="6416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79E3A4-0B8E-E3B0-5976-6DE886AB407F}"/>
              </a:ext>
            </a:extLst>
          </p:cNvPr>
          <p:cNvSpPr txBox="1"/>
          <p:nvPr/>
        </p:nvSpPr>
        <p:spPr>
          <a:xfrm>
            <a:off x="491490" y="731520"/>
            <a:ext cx="11118478" cy="461665"/>
          </a:xfrm>
          <a:prstGeom prst="rect">
            <a:avLst/>
          </a:prstGeom>
          <a:noFill/>
        </p:spPr>
        <p:txBody>
          <a:bodyPr wrap="square" rtlCol="0">
            <a:spAutoFit/>
          </a:bodyPr>
          <a:lstStyle/>
          <a:p>
            <a:r>
              <a:rPr lang="en-US" sz="2400"/>
              <a:t>PERFORMANCE METRICS </a:t>
            </a:r>
            <a:r>
              <a:rPr lang="en-US"/>
              <a:t>: </a:t>
            </a:r>
          </a:p>
        </p:txBody>
      </p:sp>
    </p:spTree>
    <p:extLst>
      <p:ext uri="{BB962C8B-B14F-4D97-AF65-F5344CB8AC3E}">
        <p14:creationId xmlns:p14="http://schemas.microsoft.com/office/powerpoint/2010/main" val="170050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500983" y="248395"/>
            <a:ext cx="11029616" cy="988332"/>
          </a:xfrm>
        </p:spPr>
        <p:txBody>
          <a:bodyPr/>
          <a:lstStyle/>
          <a:p>
            <a:r>
              <a:rPr lang="en-US"/>
              <a:t>Comparison of model accuracies</a:t>
            </a:r>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052510" cy="365125"/>
          </a:xfrm>
        </p:spPr>
        <p:txBody>
          <a:bodyPr/>
          <a:lstStyle/>
          <a:p>
            <a:fld id="{3A98EE3D-8CD1-4C3F-BD1C-C98C9596463C}" type="slidenum">
              <a:rPr lang="en-US" sz="2000" smtClean="0"/>
              <a:pPr/>
              <a:t>37</a:t>
            </a:fld>
            <a:endParaRPr lang="en-US" sz="2000"/>
          </a:p>
        </p:txBody>
      </p:sp>
      <p:pic>
        <p:nvPicPr>
          <p:cNvPr id="4" name="Picture 3">
            <a:extLst>
              <a:ext uri="{FF2B5EF4-FFF2-40B4-BE49-F238E27FC236}">
                <a16:creationId xmlns:a16="http://schemas.microsoft.com/office/drawing/2014/main" id="{6E15CFC9-A35D-892C-EC1B-88AE315EC037}"/>
              </a:ext>
            </a:extLst>
          </p:cNvPr>
          <p:cNvPicPr>
            <a:picLocks noChangeAspect="1"/>
          </p:cNvPicPr>
          <p:nvPr/>
        </p:nvPicPr>
        <p:blipFill>
          <a:blip r:embed="rId2"/>
          <a:stretch>
            <a:fillRect/>
          </a:stretch>
        </p:blipFill>
        <p:spPr>
          <a:xfrm>
            <a:off x="1914525" y="1359115"/>
            <a:ext cx="6898005" cy="5255997"/>
          </a:xfrm>
          <a:prstGeom prst="rect">
            <a:avLst/>
          </a:prstGeom>
        </p:spPr>
      </p:pic>
    </p:spTree>
    <p:extLst>
      <p:ext uri="{BB962C8B-B14F-4D97-AF65-F5344CB8AC3E}">
        <p14:creationId xmlns:p14="http://schemas.microsoft.com/office/powerpoint/2010/main" val="171540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z="2000" smtClean="0"/>
              <a:pPr/>
              <a:t>38</a:t>
            </a:fld>
            <a:endParaRPr lang="en-US" sz="2000"/>
          </a:p>
        </p:txBody>
      </p:sp>
      <p:sp>
        <p:nvSpPr>
          <p:cNvPr id="19" name="TextBox 18">
            <a:extLst>
              <a:ext uri="{FF2B5EF4-FFF2-40B4-BE49-F238E27FC236}">
                <a16:creationId xmlns:a16="http://schemas.microsoft.com/office/drawing/2014/main" id="{45C42D46-7493-DF17-7A66-58402B7BB6B6}"/>
              </a:ext>
            </a:extLst>
          </p:cNvPr>
          <p:cNvSpPr txBox="1"/>
          <p:nvPr/>
        </p:nvSpPr>
        <p:spPr>
          <a:xfrm>
            <a:off x="482707" y="2086971"/>
            <a:ext cx="1121959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ea typeface="+mn-lt"/>
                <a:cs typeface="+mn-lt"/>
              </a:rPr>
              <a:t>The multivariate analysis conducted on the dataset provided strong evidence supporting the hypothesis that a combination of all the attributes serve as a robust predictor for the presence or absence of heart disease in the studied population. The significance of individual attributes and their interactions were thoroughly examined, providing valuable insights into the complex relationship between these factors and the occurrence of heart disease.</a:t>
            </a:r>
            <a:endParaRPr lang="en-US" sz="2400"/>
          </a:p>
        </p:txBody>
      </p:sp>
      <p:sp>
        <p:nvSpPr>
          <p:cNvPr id="2" name="Title 1">
            <a:extLst>
              <a:ext uri="{FF2B5EF4-FFF2-40B4-BE49-F238E27FC236}">
                <a16:creationId xmlns:a16="http://schemas.microsoft.com/office/drawing/2014/main" id="{4E0A98E6-B98B-E6B9-7B14-B6998173272B}"/>
              </a:ext>
            </a:extLst>
          </p:cNvPr>
          <p:cNvSpPr txBox="1">
            <a:spLocks/>
          </p:cNvSpPr>
          <p:nvPr/>
        </p:nvSpPr>
        <p:spPr>
          <a:xfrm>
            <a:off x="439678" y="785947"/>
            <a:ext cx="4944502" cy="987552"/>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t>HYPOTHESIS CONCLUSION</a:t>
            </a:r>
          </a:p>
        </p:txBody>
      </p:sp>
    </p:spTree>
    <p:extLst>
      <p:ext uri="{BB962C8B-B14F-4D97-AF65-F5344CB8AC3E}">
        <p14:creationId xmlns:p14="http://schemas.microsoft.com/office/powerpoint/2010/main" val="2217430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577249" y="1551242"/>
            <a:ext cx="4265346" cy="2135777"/>
          </a:xfrm>
        </p:spPr>
        <p:txBody>
          <a:bodyPr>
            <a:normAutofit/>
          </a:bodyPr>
          <a:lstStyle/>
          <a:p>
            <a:r>
              <a:rPr lang="en-US" sz="3600"/>
              <a:t>Thank you</a:t>
            </a:r>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p:txBody>
          <a:bodyPr/>
          <a:lstStyle/>
          <a:p>
            <a:fld id="{3A98EE3D-8CD1-4C3F-BD1C-C98C9596463C}" type="slidenum">
              <a:rPr lang="en-US" smtClean="0"/>
              <a:t>39</a:t>
            </a:fld>
            <a:endParaRPr lang="en-US"/>
          </a:p>
        </p:txBody>
      </p:sp>
      <p:pic>
        <p:nvPicPr>
          <p:cNvPr id="11" name="Picture Placeholder 10" descr="Stethoscope with cable making heart monitor shape">
            <a:extLst>
              <a:ext uri="{FF2B5EF4-FFF2-40B4-BE49-F238E27FC236}">
                <a16:creationId xmlns:a16="http://schemas.microsoft.com/office/drawing/2014/main" id="{1852011C-20C1-3261-66F8-8AC2A95071FD}"/>
              </a:ext>
            </a:extLst>
          </p:cNvPr>
          <p:cNvPicPr>
            <a:picLocks noGrp="1" noChangeAspect="1"/>
          </p:cNvPicPr>
          <p:nvPr>
            <p:ph type="pic" sz="quarter" idx="13"/>
          </p:nvPr>
        </p:nvPicPr>
        <p:blipFill>
          <a:blip r:embed="rId2"/>
          <a:srcRect l="14669" r="14669"/>
          <a:stretch/>
        </p:blipFill>
        <p:spPr/>
      </p:pic>
    </p:spTree>
    <p:extLst>
      <p:ext uri="{BB962C8B-B14F-4D97-AF65-F5344CB8AC3E}">
        <p14:creationId xmlns:p14="http://schemas.microsoft.com/office/powerpoint/2010/main" val="226161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B70E-33DB-FA99-1883-87C7CF06776F}"/>
              </a:ext>
            </a:extLst>
          </p:cNvPr>
          <p:cNvSpPr>
            <a:spLocks noGrp="1"/>
          </p:cNvSpPr>
          <p:nvPr>
            <p:ph type="title"/>
          </p:nvPr>
        </p:nvSpPr>
        <p:spPr>
          <a:xfrm>
            <a:off x="460876" y="450783"/>
            <a:ext cx="11029616" cy="987552"/>
          </a:xfrm>
        </p:spPr>
        <p:txBody>
          <a:bodyPr/>
          <a:lstStyle/>
          <a:p>
            <a:r>
              <a:rPr lang="en-US"/>
              <a:t>WHAT DOES THE DATA LOOK LIKE?</a:t>
            </a:r>
          </a:p>
        </p:txBody>
      </p:sp>
      <p:sp>
        <p:nvSpPr>
          <p:cNvPr id="5" name="Slide Number Placeholder 4">
            <a:extLst>
              <a:ext uri="{FF2B5EF4-FFF2-40B4-BE49-F238E27FC236}">
                <a16:creationId xmlns:a16="http://schemas.microsoft.com/office/drawing/2014/main" id="{A9444CC8-72C3-B78C-F6C1-E9E1AA3D08EC}"/>
              </a:ext>
            </a:extLst>
          </p:cNvPr>
          <p:cNvSpPr>
            <a:spLocks noGrp="1"/>
          </p:cNvSpPr>
          <p:nvPr>
            <p:ph type="sldNum" sz="quarter" idx="12"/>
          </p:nvPr>
        </p:nvSpPr>
        <p:spPr/>
        <p:txBody>
          <a:bodyPr/>
          <a:lstStyle/>
          <a:p>
            <a:fld id="{3A98EE3D-8CD1-4C3F-BD1C-C98C9596463C}" type="slidenum">
              <a:rPr lang="en-US" sz="2000" dirty="0" smtClean="0"/>
              <a:t>4</a:t>
            </a:fld>
            <a:endParaRPr lang="en-US" sz="2000"/>
          </a:p>
        </p:txBody>
      </p:sp>
      <p:pic>
        <p:nvPicPr>
          <p:cNvPr id="6" name="Content Placeholder 5">
            <a:extLst>
              <a:ext uri="{FF2B5EF4-FFF2-40B4-BE49-F238E27FC236}">
                <a16:creationId xmlns:a16="http://schemas.microsoft.com/office/drawing/2014/main" id="{9A62B0EE-9E2E-9883-3FFD-EDCAEF6F991D}"/>
              </a:ext>
            </a:extLst>
          </p:cNvPr>
          <p:cNvPicPr>
            <a:picLocks noGrp="1" noChangeAspect="1"/>
          </p:cNvPicPr>
          <p:nvPr>
            <p:ph idx="1"/>
          </p:nvPr>
        </p:nvPicPr>
        <p:blipFill>
          <a:blip r:embed="rId2"/>
          <a:stretch>
            <a:fillRect/>
          </a:stretch>
        </p:blipFill>
        <p:spPr>
          <a:xfrm>
            <a:off x="394117" y="1878487"/>
            <a:ext cx="11576999" cy="2805915"/>
          </a:xfrm>
          <a:prstGeom prst="rect">
            <a:avLst/>
          </a:prstGeom>
        </p:spPr>
      </p:pic>
      <p:sp>
        <p:nvSpPr>
          <p:cNvPr id="3" name="TextBox 2">
            <a:extLst>
              <a:ext uri="{FF2B5EF4-FFF2-40B4-BE49-F238E27FC236}">
                <a16:creationId xmlns:a16="http://schemas.microsoft.com/office/drawing/2014/main" id="{19A5BB49-7A78-4293-B195-1A6680F03D11}"/>
              </a:ext>
            </a:extLst>
          </p:cNvPr>
          <p:cNvSpPr txBox="1"/>
          <p:nvPr/>
        </p:nvSpPr>
        <p:spPr>
          <a:xfrm>
            <a:off x="340894" y="4953000"/>
            <a:ext cx="11530263" cy="15440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9E393D7E-F2AE-5A88-7602-38C12D32FA16}"/>
              </a:ext>
            </a:extLst>
          </p:cNvPr>
          <p:cNvSpPr txBox="1"/>
          <p:nvPr/>
        </p:nvSpPr>
        <p:spPr>
          <a:xfrm>
            <a:off x="280737" y="4792579"/>
            <a:ext cx="114099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solidFill>
                  <a:srgbClr val="3C4043"/>
                </a:solidFill>
                <a:ea typeface="+mn-lt"/>
                <a:cs typeface="+mn-lt"/>
              </a:rPr>
              <a:t>This data set dates from 1988 and consists of four databases: Cleveland, Hungary, Switzerland, and Long Beach V. It contains 76 attributes, including the predicted attribute, but all published experiments refer to using a subset of 14 of them. The "target" field refers to the presence of heart disease in the patient. It is integer valued 0 = no disease and 1 = disease.</a:t>
            </a:r>
            <a:endParaRPr lang="en-US" sz="2100"/>
          </a:p>
        </p:txBody>
      </p:sp>
    </p:spTree>
    <p:extLst>
      <p:ext uri="{BB962C8B-B14F-4D97-AF65-F5344CB8AC3E}">
        <p14:creationId xmlns:p14="http://schemas.microsoft.com/office/powerpoint/2010/main" val="36803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A74A-8EA5-5AFF-5FB7-B1A1C850D5EF}"/>
              </a:ext>
            </a:extLst>
          </p:cNvPr>
          <p:cNvSpPr>
            <a:spLocks noGrp="1"/>
          </p:cNvSpPr>
          <p:nvPr>
            <p:ph type="title"/>
          </p:nvPr>
        </p:nvSpPr>
        <p:spPr>
          <a:xfrm>
            <a:off x="581192" y="410678"/>
            <a:ext cx="11029616" cy="987552"/>
          </a:xfrm>
        </p:spPr>
        <p:txBody>
          <a:bodyPr/>
          <a:lstStyle/>
          <a:p>
            <a:r>
              <a:rPr lang="en-US"/>
              <a:t>Features used</a:t>
            </a:r>
          </a:p>
        </p:txBody>
      </p:sp>
      <p:sp>
        <p:nvSpPr>
          <p:cNvPr id="6" name="TextBox 5">
            <a:extLst>
              <a:ext uri="{FF2B5EF4-FFF2-40B4-BE49-F238E27FC236}">
                <a16:creationId xmlns:a16="http://schemas.microsoft.com/office/drawing/2014/main" id="{4550009A-A216-5689-0718-D9A23ADCA147}"/>
              </a:ext>
            </a:extLst>
          </p:cNvPr>
          <p:cNvSpPr txBox="1"/>
          <p:nvPr/>
        </p:nvSpPr>
        <p:spPr>
          <a:xfrm>
            <a:off x="494731" y="1859507"/>
            <a:ext cx="11293522"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dirty="0">
                <a:ea typeface="+mn-lt"/>
                <a:cs typeface="+mn-lt"/>
              </a:rPr>
              <a:t>age </a:t>
            </a:r>
            <a:r>
              <a:rPr lang="en-US" sz="2000">
                <a:ea typeface="+mn-lt"/>
                <a:cs typeface="+mn-lt"/>
              </a:rPr>
              <a:t>:  </a:t>
            </a:r>
            <a:r>
              <a:rPr lang="en-US" sz="2000" dirty="0">
                <a:ea typeface="+mn-lt"/>
                <a:cs typeface="+mn-lt"/>
              </a:rPr>
              <a:t>Age of the individual.</a:t>
            </a:r>
            <a:endParaRPr lang="en-US" sz="2000" dirty="0"/>
          </a:p>
          <a:p>
            <a:pPr marL="457200" indent="-457200">
              <a:buAutoNum type="arabicPeriod"/>
            </a:pPr>
            <a:r>
              <a:rPr lang="en-US" sz="2000">
                <a:ea typeface="+mn-lt"/>
                <a:cs typeface="+mn-lt"/>
              </a:rPr>
              <a:t>Sex </a:t>
            </a:r>
            <a:r>
              <a:rPr lang="en-US" sz="2000" dirty="0">
                <a:ea typeface="+mn-lt"/>
                <a:cs typeface="+mn-lt"/>
              </a:rPr>
              <a:t>:</a:t>
            </a:r>
            <a:r>
              <a:rPr lang="en-US" sz="2000">
                <a:ea typeface="+mn-lt"/>
                <a:cs typeface="+mn-lt"/>
              </a:rPr>
              <a:t> </a:t>
            </a:r>
            <a:r>
              <a:rPr lang="en-US" sz="2000" dirty="0">
                <a:ea typeface="+mn-lt"/>
                <a:cs typeface="+mn-lt"/>
              </a:rPr>
              <a:t> Sex of the individual (usually 1 for male and 0 for female).</a:t>
            </a:r>
            <a:endParaRPr lang="en-US" sz="2000" dirty="0"/>
          </a:p>
          <a:p>
            <a:pPr marL="457200" indent="-457200">
              <a:buAutoNum type="arabicPeriod"/>
            </a:pPr>
            <a:r>
              <a:rPr lang="en-US" sz="2000">
                <a:ea typeface="+mn-lt"/>
                <a:cs typeface="+mn-lt"/>
              </a:rPr>
              <a:t>Cp </a:t>
            </a:r>
            <a:r>
              <a:rPr lang="en-US" sz="2000" dirty="0">
                <a:ea typeface="+mn-lt"/>
                <a:cs typeface="+mn-lt"/>
              </a:rPr>
              <a:t>:</a:t>
            </a:r>
            <a:r>
              <a:rPr lang="en-US" sz="2000">
                <a:ea typeface="+mn-lt"/>
                <a:cs typeface="+mn-lt"/>
              </a:rPr>
              <a:t> </a:t>
            </a:r>
            <a:r>
              <a:rPr lang="en-US" sz="2000" dirty="0">
                <a:ea typeface="+mn-lt"/>
                <a:cs typeface="+mn-lt"/>
              </a:rPr>
              <a:t> Chest pain type.</a:t>
            </a:r>
            <a:endParaRPr lang="en-US" sz="2000" dirty="0"/>
          </a:p>
          <a:p>
            <a:pPr marL="457200" indent="-457200">
              <a:buAutoNum type="arabicPeriod"/>
            </a:pPr>
            <a:r>
              <a:rPr lang="en-US" sz="2000" dirty="0" err="1">
                <a:ea typeface="+mn-lt"/>
                <a:cs typeface="+mn-lt"/>
              </a:rPr>
              <a:t>Trestbps</a:t>
            </a:r>
            <a:r>
              <a:rPr lang="en-US" sz="2000" dirty="0">
                <a:ea typeface="+mn-lt"/>
                <a:cs typeface="+mn-lt"/>
              </a:rPr>
              <a:t> : Resting blood pressure (in mm Hg on admission to the hospital).</a:t>
            </a:r>
            <a:endParaRPr lang="en-US" sz="2000" dirty="0"/>
          </a:p>
          <a:p>
            <a:pPr marL="457200" indent="-457200">
              <a:buAutoNum type="arabicPeriod"/>
            </a:pPr>
            <a:r>
              <a:rPr lang="en-US" sz="2000" dirty="0">
                <a:ea typeface="+mn-lt"/>
                <a:cs typeface="+mn-lt"/>
              </a:rPr>
              <a:t>Chol : Serum cholesterol in mg/dl.</a:t>
            </a:r>
            <a:endParaRPr lang="en-US" sz="2000" dirty="0"/>
          </a:p>
          <a:p>
            <a:pPr marL="457200" indent="-457200">
              <a:buAutoNum type="arabicPeriod"/>
            </a:pPr>
            <a:r>
              <a:rPr lang="en-US" sz="2000" dirty="0" err="1">
                <a:ea typeface="+mn-lt"/>
                <a:cs typeface="+mn-lt"/>
              </a:rPr>
              <a:t>Fbs</a:t>
            </a:r>
            <a:r>
              <a:rPr lang="en-US" sz="2000" dirty="0">
                <a:ea typeface="+mn-lt"/>
                <a:cs typeface="+mn-lt"/>
              </a:rPr>
              <a:t> : Fasting blood sugar &gt; 120 mg/dl (1 = true; 0 = false).</a:t>
            </a:r>
            <a:endParaRPr lang="en-US" sz="2000" dirty="0"/>
          </a:p>
          <a:p>
            <a:pPr marL="457200" indent="-457200">
              <a:buAutoNum type="arabicPeriod"/>
            </a:pPr>
            <a:r>
              <a:rPr lang="en-US" sz="2000" dirty="0" err="1">
                <a:ea typeface="+mn-lt"/>
                <a:cs typeface="+mn-lt"/>
              </a:rPr>
              <a:t>Restecg</a:t>
            </a:r>
            <a:r>
              <a:rPr lang="en-US" sz="2000" dirty="0">
                <a:ea typeface="+mn-lt"/>
                <a:cs typeface="+mn-lt"/>
              </a:rPr>
              <a:t> : Resting electrocardiographic results.</a:t>
            </a:r>
            <a:endParaRPr lang="en-US" sz="2000" dirty="0"/>
          </a:p>
          <a:p>
            <a:pPr marL="457200" indent="-457200">
              <a:buAutoNum type="arabicPeriod"/>
            </a:pPr>
            <a:r>
              <a:rPr lang="en-US" sz="2000" dirty="0" err="1">
                <a:ea typeface="+mn-lt"/>
                <a:cs typeface="+mn-lt"/>
              </a:rPr>
              <a:t>Thalach</a:t>
            </a:r>
            <a:r>
              <a:rPr lang="en-US" sz="2000" dirty="0">
                <a:ea typeface="+mn-lt"/>
                <a:cs typeface="+mn-lt"/>
              </a:rPr>
              <a:t> : Maximum heart rate achieved.</a:t>
            </a:r>
            <a:endParaRPr lang="en-US" sz="2000" dirty="0"/>
          </a:p>
          <a:p>
            <a:pPr marL="457200" indent="-457200">
              <a:buAutoNum type="arabicPeriod"/>
            </a:pPr>
            <a:r>
              <a:rPr lang="en-US" sz="2000" dirty="0" err="1">
                <a:ea typeface="+mn-lt"/>
                <a:cs typeface="+mn-lt"/>
              </a:rPr>
              <a:t>Exang</a:t>
            </a:r>
            <a:r>
              <a:rPr lang="en-US" sz="2000" dirty="0">
                <a:ea typeface="+mn-lt"/>
                <a:cs typeface="+mn-lt"/>
              </a:rPr>
              <a:t> : Exercise-induced angina (1 = yes; 0 = no).</a:t>
            </a:r>
            <a:endParaRPr lang="en-US" sz="2000" dirty="0"/>
          </a:p>
          <a:p>
            <a:pPr marL="457200" indent="-457200">
              <a:buAutoNum type="arabicPeriod"/>
            </a:pPr>
            <a:r>
              <a:rPr lang="en-US" sz="2000" dirty="0" err="1">
                <a:ea typeface="+mn-lt"/>
                <a:cs typeface="+mn-lt"/>
              </a:rPr>
              <a:t>Oldpeak</a:t>
            </a:r>
            <a:r>
              <a:rPr lang="en-US" sz="2000" dirty="0">
                <a:ea typeface="+mn-lt"/>
                <a:cs typeface="+mn-lt"/>
              </a:rPr>
              <a:t> : ST depression induced by exercise relative to rest.</a:t>
            </a:r>
            <a:endParaRPr lang="en-US" sz="2000" dirty="0"/>
          </a:p>
          <a:p>
            <a:pPr marL="457200" indent="-457200">
              <a:buAutoNum type="arabicPeriod"/>
            </a:pPr>
            <a:r>
              <a:rPr lang="en-US" sz="2000">
                <a:ea typeface="+mn-lt"/>
                <a:cs typeface="+mn-lt"/>
              </a:rPr>
              <a:t>Slope </a:t>
            </a:r>
            <a:r>
              <a:rPr lang="en-US" sz="2000" dirty="0">
                <a:ea typeface="+mn-lt"/>
                <a:cs typeface="+mn-lt"/>
              </a:rPr>
              <a:t>: The slope of the peak exercise ST segment.</a:t>
            </a:r>
            <a:endParaRPr lang="en-US" sz="2000" dirty="0"/>
          </a:p>
          <a:p>
            <a:pPr marL="457200" indent="-457200">
              <a:buAutoNum type="arabicPeriod"/>
            </a:pPr>
            <a:r>
              <a:rPr lang="en-US" sz="2000">
                <a:ea typeface="+mn-lt"/>
                <a:cs typeface="+mn-lt"/>
              </a:rPr>
              <a:t>Ca </a:t>
            </a:r>
            <a:r>
              <a:rPr lang="en-US" sz="2000" dirty="0">
                <a:ea typeface="+mn-lt"/>
                <a:cs typeface="+mn-lt"/>
              </a:rPr>
              <a:t>: Number of major vessels (0-3) colored by fluoroscopy.</a:t>
            </a:r>
            <a:endParaRPr lang="en-US" sz="2000" dirty="0"/>
          </a:p>
          <a:p>
            <a:pPr marL="457200" indent="-457200">
              <a:buAutoNum type="arabicPeriod"/>
            </a:pPr>
            <a:r>
              <a:rPr lang="en-US" sz="2000" dirty="0">
                <a:ea typeface="+mn-lt"/>
                <a:cs typeface="+mn-lt"/>
              </a:rPr>
              <a:t>Thal : Thalassemia (a blood disorder).</a:t>
            </a:r>
            <a:endParaRPr lang="en-US" sz="2000" dirty="0"/>
          </a:p>
          <a:p>
            <a:pPr marL="457200" indent="-457200">
              <a:buAutoNum type="arabicPeriod"/>
            </a:pPr>
            <a:r>
              <a:rPr lang="en-US" sz="2000">
                <a:ea typeface="+mn-lt"/>
                <a:cs typeface="+mn-lt"/>
              </a:rPr>
              <a:t>Target </a:t>
            </a:r>
            <a:r>
              <a:rPr lang="en-US" sz="2000" dirty="0">
                <a:ea typeface="+mn-lt"/>
                <a:cs typeface="+mn-lt"/>
              </a:rPr>
              <a:t>: Heart disease (1 = yes; 0 = no).</a:t>
            </a:r>
            <a:endParaRPr lang="en-US" sz="2000" dirty="0"/>
          </a:p>
          <a:p>
            <a:pPr algn="l"/>
            <a:endParaRPr lang="en-US"/>
          </a:p>
        </p:txBody>
      </p:sp>
      <p:sp>
        <p:nvSpPr>
          <p:cNvPr id="7" name="Slide Number Placeholder 6">
            <a:extLst>
              <a:ext uri="{FF2B5EF4-FFF2-40B4-BE49-F238E27FC236}">
                <a16:creationId xmlns:a16="http://schemas.microsoft.com/office/drawing/2014/main" id="{13A225B0-443A-8109-F99A-1BE5E8BA49CB}"/>
              </a:ext>
            </a:extLst>
          </p:cNvPr>
          <p:cNvSpPr>
            <a:spLocks noGrp="1"/>
          </p:cNvSpPr>
          <p:nvPr>
            <p:ph type="sldNum" sz="quarter" idx="12"/>
          </p:nvPr>
        </p:nvSpPr>
        <p:spPr>
          <a:xfrm>
            <a:off x="10386582" y="6370253"/>
            <a:ext cx="1224228" cy="418786"/>
          </a:xfrm>
        </p:spPr>
        <p:txBody>
          <a:bodyPr/>
          <a:lstStyle/>
          <a:p>
            <a:r>
              <a:rPr lang="en-US" sz="2000"/>
              <a:t>6</a:t>
            </a:r>
          </a:p>
        </p:txBody>
      </p:sp>
    </p:spTree>
    <p:extLst>
      <p:ext uri="{BB962C8B-B14F-4D97-AF65-F5344CB8AC3E}">
        <p14:creationId xmlns:p14="http://schemas.microsoft.com/office/powerpoint/2010/main" val="286688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512952" y="159535"/>
            <a:ext cx="10993549" cy="1153609"/>
          </a:xfrm>
        </p:spPr>
        <p:txBody>
          <a:bodyPr>
            <a:normAutofit/>
          </a:bodyPr>
          <a:lstStyle/>
          <a:p>
            <a:r>
              <a:rPr lang="en-US"/>
              <a:t>PROJECT FLOW</a:t>
            </a:r>
          </a:p>
        </p:txBody>
      </p:sp>
      <p:pic>
        <p:nvPicPr>
          <p:cNvPr id="10" name="Picture 9" descr="A diagram of a data set&#10;&#10;Description automatically generated">
            <a:extLst>
              <a:ext uri="{FF2B5EF4-FFF2-40B4-BE49-F238E27FC236}">
                <a16:creationId xmlns:a16="http://schemas.microsoft.com/office/drawing/2014/main" id="{EBAE7506-805C-2077-43F4-C7CA20969865}"/>
              </a:ext>
            </a:extLst>
          </p:cNvPr>
          <p:cNvPicPr>
            <a:picLocks noChangeAspect="1"/>
          </p:cNvPicPr>
          <p:nvPr/>
        </p:nvPicPr>
        <p:blipFill>
          <a:blip r:embed="rId2"/>
          <a:stretch>
            <a:fillRect/>
          </a:stretch>
        </p:blipFill>
        <p:spPr>
          <a:xfrm>
            <a:off x="513347" y="1660038"/>
            <a:ext cx="7649409" cy="4781186"/>
          </a:xfrm>
          <a:prstGeom prst="rect">
            <a:avLst/>
          </a:prstGeom>
        </p:spPr>
      </p:pic>
      <p:sp>
        <p:nvSpPr>
          <p:cNvPr id="11" name="TextBox 10">
            <a:extLst>
              <a:ext uri="{FF2B5EF4-FFF2-40B4-BE49-F238E27FC236}">
                <a16:creationId xmlns:a16="http://schemas.microsoft.com/office/drawing/2014/main" id="{D723FAB0-C171-30F2-A934-2C7247BDB0B4}"/>
              </a:ext>
            </a:extLst>
          </p:cNvPr>
          <p:cNvSpPr txBox="1"/>
          <p:nvPr/>
        </p:nvSpPr>
        <p:spPr>
          <a:xfrm>
            <a:off x="8396133" y="2346539"/>
            <a:ext cx="367898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Algorithms Used</a:t>
            </a:r>
          </a:p>
          <a:p>
            <a:pPr marL="457200" indent="-457200">
              <a:buFont typeface="Arial"/>
              <a:buChar char="•"/>
            </a:pPr>
            <a:endParaRPr lang="en-US" sz="2400"/>
          </a:p>
          <a:p>
            <a:pPr marL="514350" indent="-514350">
              <a:buAutoNum type="arabicPeriod"/>
            </a:pPr>
            <a:r>
              <a:rPr lang="en-US" sz="2400"/>
              <a:t>KNN</a:t>
            </a:r>
          </a:p>
          <a:p>
            <a:pPr marL="514350" indent="-514350">
              <a:buAutoNum type="arabicPeriod"/>
            </a:pPr>
            <a:r>
              <a:rPr lang="en-US" sz="2400"/>
              <a:t>Naïve Bayes</a:t>
            </a:r>
          </a:p>
          <a:p>
            <a:pPr marL="514350" indent="-514350">
              <a:buAutoNum type="arabicPeriod"/>
            </a:pPr>
            <a:r>
              <a:rPr lang="en-US" sz="2400"/>
              <a:t>K means</a:t>
            </a:r>
          </a:p>
          <a:p>
            <a:pPr marL="514350" indent="-514350">
              <a:buAutoNum type="arabicPeriod"/>
            </a:pPr>
            <a:r>
              <a:rPr lang="en-US" sz="2400"/>
              <a:t>Support Vector Machine</a:t>
            </a:r>
          </a:p>
          <a:p>
            <a:pPr marL="514350" indent="-514350">
              <a:buAutoNum type="arabicPeriod"/>
            </a:pPr>
            <a:r>
              <a:rPr lang="en-US" sz="2400"/>
              <a:t>Decision Tree</a:t>
            </a:r>
          </a:p>
          <a:p>
            <a:pPr marL="514350" indent="-514350">
              <a:buAutoNum type="arabicPeriod"/>
            </a:pPr>
            <a:r>
              <a:rPr lang="en-US" sz="2400"/>
              <a:t>Logistic Regression</a:t>
            </a:r>
          </a:p>
          <a:p>
            <a:pPr marL="514350" indent="-514350">
              <a:buAutoNum type="arabicPeriod"/>
            </a:pPr>
            <a:r>
              <a:rPr lang="en-US" sz="2400"/>
              <a:t>Random Forest</a:t>
            </a:r>
          </a:p>
        </p:txBody>
      </p:sp>
      <p:sp>
        <p:nvSpPr>
          <p:cNvPr id="3" name="TextBox 2">
            <a:extLst>
              <a:ext uri="{FF2B5EF4-FFF2-40B4-BE49-F238E27FC236}">
                <a16:creationId xmlns:a16="http://schemas.microsoft.com/office/drawing/2014/main" id="{6C88F52B-1173-0D2E-7B90-3FFE6345328C}"/>
              </a:ext>
            </a:extLst>
          </p:cNvPr>
          <p:cNvSpPr txBox="1"/>
          <p:nvPr/>
        </p:nvSpPr>
        <p:spPr>
          <a:xfrm>
            <a:off x="11199044" y="6258892"/>
            <a:ext cx="875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7</a:t>
            </a:r>
          </a:p>
        </p:txBody>
      </p:sp>
    </p:spTree>
    <p:extLst>
      <p:ext uri="{BB962C8B-B14F-4D97-AF65-F5344CB8AC3E}">
        <p14:creationId xmlns:p14="http://schemas.microsoft.com/office/powerpoint/2010/main" val="1721841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B70E-33DB-FA99-1883-87C7CF06776F}"/>
              </a:ext>
            </a:extLst>
          </p:cNvPr>
          <p:cNvSpPr>
            <a:spLocks noGrp="1"/>
          </p:cNvSpPr>
          <p:nvPr>
            <p:ph type="title"/>
          </p:nvPr>
        </p:nvSpPr>
        <p:spPr/>
        <p:txBody>
          <a:bodyPr/>
          <a:lstStyle/>
          <a:p>
            <a:r>
              <a:rPr lang="en-US"/>
              <a:t>PRIMARY STATISTICS </a:t>
            </a:r>
          </a:p>
        </p:txBody>
      </p:sp>
      <p:sp>
        <p:nvSpPr>
          <p:cNvPr id="5" name="Slide Number Placeholder 4">
            <a:extLst>
              <a:ext uri="{FF2B5EF4-FFF2-40B4-BE49-F238E27FC236}">
                <a16:creationId xmlns:a16="http://schemas.microsoft.com/office/drawing/2014/main" id="{A9444CC8-72C3-B78C-F6C1-E9E1AA3D08EC}"/>
              </a:ext>
            </a:extLst>
          </p:cNvPr>
          <p:cNvSpPr>
            <a:spLocks noGrp="1"/>
          </p:cNvSpPr>
          <p:nvPr>
            <p:ph type="sldNum" sz="quarter" idx="12"/>
          </p:nvPr>
        </p:nvSpPr>
        <p:spPr/>
        <p:txBody>
          <a:bodyPr/>
          <a:lstStyle/>
          <a:p>
            <a:fld id="{3A98EE3D-8CD1-4C3F-BD1C-C98C9596463C}" type="slidenum">
              <a:rPr lang="en-US" sz="2000" dirty="0" smtClean="0"/>
              <a:t>7</a:t>
            </a:fld>
            <a:endParaRPr lang="en-US" sz="2000"/>
          </a:p>
        </p:txBody>
      </p:sp>
      <p:pic>
        <p:nvPicPr>
          <p:cNvPr id="14" name="Content Placeholder 13">
            <a:extLst>
              <a:ext uri="{FF2B5EF4-FFF2-40B4-BE49-F238E27FC236}">
                <a16:creationId xmlns:a16="http://schemas.microsoft.com/office/drawing/2014/main" id="{72508AFC-2D75-5BE6-F7D3-64D2A6D6A442}"/>
              </a:ext>
            </a:extLst>
          </p:cNvPr>
          <p:cNvPicPr>
            <a:picLocks noGrp="1" noChangeAspect="1"/>
          </p:cNvPicPr>
          <p:nvPr>
            <p:ph idx="1"/>
          </p:nvPr>
        </p:nvPicPr>
        <p:blipFill>
          <a:blip r:embed="rId2"/>
          <a:stretch>
            <a:fillRect/>
          </a:stretch>
        </p:blipFill>
        <p:spPr>
          <a:xfrm>
            <a:off x="531839" y="3009919"/>
            <a:ext cx="11206771" cy="2842241"/>
          </a:xfrm>
        </p:spPr>
      </p:pic>
      <p:sp>
        <p:nvSpPr>
          <p:cNvPr id="3" name="TextBox 2">
            <a:extLst>
              <a:ext uri="{FF2B5EF4-FFF2-40B4-BE49-F238E27FC236}">
                <a16:creationId xmlns:a16="http://schemas.microsoft.com/office/drawing/2014/main" id="{7CB64F8A-9690-253E-C014-31E05DEF6C1F}"/>
              </a:ext>
            </a:extLst>
          </p:cNvPr>
          <p:cNvSpPr txBox="1"/>
          <p:nvPr/>
        </p:nvSpPr>
        <p:spPr>
          <a:xfrm>
            <a:off x="491490" y="2091690"/>
            <a:ext cx="11247120" cy="646331"/>
          </a:xfrm>
          <a:prstGeom prst="rect">
            <a:avLst/>
          </a:prstGeom>
          <a:noFill/>
        </p:spPr>
        <p:txBody>
          <a:bodyPr wrap="square" rtlCol="0">
            <a:spAutoFit/>
          </a:bodyPr>
          <a:lstStyle/>
          <a:p>
            <a:r>
              <a:rPr lang="en-US" b="0" i="0">
                <a:solidFill>
                  <a:srgbClr val="374151"/>
                </a:solidFill>
                <a:effectLst/>
              </a:rPr>
              <a:t>Statistics include count, mean, standard deviation, minimum, 25th percentile (Q1), median (50th percentile), 75th percentile (Q3), and maximum values for each column</a:t>
            </a:r>
            <a:endParaRPr lang="en-US"/>
          </a:p>
        </p:txBody>
      </p:sp>
    </p:spTree>
    <p:extLst>
      <p:ext uri="{BB962C8B-B14F-4D97-AF65-F5344CB8AC3E}">
        <p14:creationId xmlns:p14="http://schemas.microsoft.com/office/powerpoint/2010/main" val="233830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B70E-33DB-FA99-1883-87C7CF06776F}"/>
              </a:ext>
            </a:extLst>
          </p:cNvPr>
          <p:cNvSpPr>
            <a:spLocks noGrp="1"/>
          </p:cNvSpPr>
          <p:nvPr>
            <p:ph type="title"/>
          </p:nvPr>
        </p:nvSpPr>
        <p:spPr>
          <a:xfrm>
            <a:off x="581192" y="731520"/>
            <a:ext cx="11029616" cy="512489"/>
          </a:xfrm>
        </p:spPr>
        <p:txBody>
          <a:bodyPr>
            <a:normAutofit fontScale="90000"/>
          </a:bodyPr>
          <a:lstStyle/>
          <a:p>
            <a:r>
              <a:rPr lang="en-US"/>
              <a:t>Type and DISTRIBUTION OF THE  VARIABLES</a:t>
            </a:r>
          </a:p>
        </p:txBody>
      </p:sp>
      <p:sp>
        <p:nvSpPr>
          <p:cNvPr id="5" name="Slide Number Placeholder 4">
            <a:extLst>
              <a:ext uri="{FF2B5EF4-FFF2-40B4-BE49-F238E27FC236}">
                <a16:creationId xmlns:a16="http://schemas.microsoft.com/office/drawing/2014/main" id="{A9444CC8-72C3-B78C-F6C1-E9E1AA3D08EC}"/>
              </a:ext>
            </a:extLst>
          </p:cNvPr>
          <p:cNvSpPr>
            <a:spLocks noGrp="1"/>
          </p:cNvSpPr>
          <p:nvPr>
            <p:ph type="sldNum" sz="quarter" idx="12"/>
          </p:nvPr>
        </p:nvSpPr>
        <p:spPr/>
        <p:txBody>
          <a:bodyPr/>
          <a:lstStyle/>
          <a:p>
            <a:r>
              <a:rPr lang="en-US" sz="2000"/>
              <a:t>9</a:t>
            </a:r>
          </a:p>
        </p:txBody>
      </p:sp>
      <p:pic>
        <p:nvPicPr>
          <p:cNvPr id="11" name="Picture 10">
            <a:extLst>
              <a:ext uri="{FF2B5EF4-FFF2-40B4-BE49-F238E27FC236}">
                <a16:creationId xmlns:a16="http://schemas.microsoft.com/office/drawing/2014/main" id="{93EF2C7B-1E3F-FF7F-EB84-89B059690BE4}"/>
              </a:ext>
            </a:extLst>
          </p:cNvPr>
          <p:cNvPicPr>
            <a:picLocks noChangeAspect="1"/>
          </p:cNvPicPr>
          <p:nvPr/>
        </p:nvPicPr>
        <p:blipFill>
          <a:blip r:embed="rId2"/>
          <a:stretch>
            <a:fillRect/>
          </a:stretch>
        </p:blipFill>
        <p:spPr>
          <a:xfrm>
            <a:off x="815163" y="1616881"/>
            <a:ext cx="4150242" cy="5065584"/>
          </a:xfrm>
          <a:prstGeom prst="rect">
            <a:avLst/>
          </a:prstGeom>
        </p:spPr>
      </p:pic>
      <p:pic>
        <p:nvPicPr>
          <p:cNvPr id="15" name="Content Placeholder 14">
            <a:extLst>
              <a:ext uri="{FF2B5EF4-FFF2-40B4-BE49-F238E27FC236}">
                <a16:creationId xmlns:a16="http://schemas.microsoft.com/office/drawing/2014/main" id="{E7E878E3-FB73-CFD3-E48B-DBD71D33FF3F}"/>
              </a:ext>
            </a:extLst>
          </p:cNvPr>
          <p:cNvPicPr>
            <a:picLocks noGrp="1" noChangeAspect="1"/>
          </p:cNvPicPr>
          <p:nvPr>
            <p:ph idx="1"/>
          </p:nvPr>
        </p:nvPicPr>
        <p:blipFill>
          <a:blip r:embed="rId3"/>
          <a:stretch>
            <a:fillRect/>
          </a:stretch>
        </p:blipFill>
        <p:spPr>
          <a:xfrm>
            <a:off x="5358809" y="1493026"/>
            <a:ext cx="6018027" cy="5235179"/>
          </a:xfrm>
        </p:spPr>
      </p:pic>
    </p:spTree>
    <p:extLst>
      <p:ext uri="{BB962C8B-B14F-4D97-AF65-F5344CB8AC3E}">
        <p14:creationId xmlns:p14="http://schemas.microsoft.com/office/powerpoint/2010/main" val="325695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CDE9-253D-2256-3C67-091C0A46E333}"/>
              </a:ext>
            </a:extLst>
          </p:cNvPr>
          <p:cNvSpPr>
            <a:spLocks noGrp="1"/>
          </p:cNvSpPr>
          <p:nvPr>
            <p:ph type="title"/>
          </p:nvPr>
        </p:nvSpPr>
        <p:spPr/>
        <p:txBody>
          <a:bodyPr/>
          <a:lstStyle/>
          <a:p>
            <a:r>
              <a:rPr lang="en-US"/>
              <a:t>Detecting outliers using boxplots</a:t>
            </a:r>
          </a:p>
        </p:txBody>
      </p:sp>
      <p:pic>
        <p:nvPicPr>
          <p:cNvPr id="7" name="Content Placeholder 6">
            <a:extLst>
              <a:ext uri="{FF2B5EF4-FFF2-40B4-BE49-F238E27FC236}">
                <a16:creationId xmlns:a16="http://schemas.microsoft.com/office/drawing/2014/main" id="{A42C5B4A-E274-8C0C-14B4-30E553E9D5D3}"/>
              </a:ext>
            </a:extLst>
          </p:cNvPr>
          <p:cNvPicPr>
            <a:picLocks noGrp="1" noChangeAspect="1"/>
          </p:cNvPicPr>
          <p:nvPr>
            <p:ph idx="1"/>
          </p:nvPr>
        </p:nvPicPr>
        <p:blipFill>
          <a:blip r:embed="rId2"/>
          <a:stretch>
            <a:fillRect/>
          </a:stretch>
        </p:blipFill>
        <p:spPr>
          <a:xfrm>
            <a:off x="815134" y="1861799"/>
            <a:ext cx="10561731" cy="4419387"/>
          </a:xfrm>
        </p:spPr>
      </p:pic>
      <p:sp>
        <p:nvSpPr>
          <p:cNvPr id="5" name="Slide Number Placeholder 4">
            <a:extLst>
              <a:ext uri="{FF2B5EF4-FFF2-40B4-BE49-F238E27FC236}">
                <a16:creationId xmlns:a16="http://schemas.microsoft.com/office/drawing/2014/main" id="{C8E84EE9-799F-E706-CAD9-7E8CC20363F8}"/>
              </a:ext>
            </a:extLst>
          </p:cNvPr>
          <p:cNvSpPr>
            <a:spLocks noGrp="1"/>
          </p:cNvSpPr>
          <p:nvPr>
            <p:ph type="sldNum" sz="quarter" idx="12"/>
          </p:nvPr>
        </p:nvSpPr>
        <p:spPr/>
        <p:txBody>
          <a:bodyPr/>
          <a:lstStyle/>
          <a:p>
            <a:fld id="{3A98EE3D-8CD1-4C3F-BD1C-C98C9596463C}" type="slidenum">
              <a:rPr lang="en-US" sz="2000" smtClean="0"/>
              <a:t>9</a:t>
            </a:fld>
            <a:endParaRPr lang="en-US" sz="2000"/>
          </a:p>
        </p:txBody>
      </p:sp>
    </p:spTree>
    <p:extLst>
      <p:ext uri="{BB962C8B-B14F-4D97-AF65-F5344CB8AC3E}">
        <p14:creationId xmlns:p14="http://schemas.microsoft.com/office/powerpoint/2010/main" val="187246791"/>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2b9adb8-b63f-424e-aec6-50dbe132e4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BEAD4B401121419B8A3243FD675477" ma:contentTypeVersion="12" ma:contentTypeDescription="Create a new document." ma:contentTypeScope="" ma:versionID="9a5407cf8b71159843b6e2fde8bcc897">
  <xsd:schema xmlns:xsd="http://www.w3.org/2001/XMLSchema" xmlns:xs="http://www.w3.org/2001/XMLSchema" xmlns:p="http://schemas.microsoft.com/office/2006/metadata/properties" xmlns:ns3="f2b9adb8-b63f-424e-aec6-50dbe132e49a" xmlns:ns4="9e167795-d982-4c75-8d56-3b12c2655753" targetNamespace="http://schemas.microsoft.com/office/2006/metadata/properties" ma:root="true" ma:fieldsID="1f01d05ee69843fc5d503b2810a6887f" ns3:_="" ns4:_="">
    <xsd:import namespace="f2b9adb8-b63f-424e-aec6-50dbe132e49a"/>
    <xsd:import namespace="9e167795-d982-4c75-8d56-3b12c2655753"/>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b9adb8-b63f-424e-aec6-50dbe132e49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167795-d982-4c75-8d56-3b12c2655753"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D7F1A9-0188-45A8-AAB7-D8B3257A9F5E}">
  <ds:schemaRefs>
    <ds:schemaRef ds:uri="9e167795-d982-4c75-8d56-3b12c2655753"/>
    <ds:schemaRef ds:uri="f2b9adb8-b63f-424e-aec6-50dbe132e4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5BAD2F4-C232-4F0F-930A-171CA5916D02}">
  <ds:schemaRefs>
    <ds:schemaRef ds:uri="9e167795-d982-4c75-8d56-3b12c2655753"/>
    <ds:schemaRef ds:uri="f2b9adb8-b63f-424e-aec6-50dbe132e4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CEB89B-922A-4F66-97DB-EDD8F270360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{2E8821CE-A64B-4B34-A0E6-F9F8773790D4}tf45205285_win32</Template>
  <TotalTime>7</TotalTime>
  <Words>1626</Words>
  <Application>Microsoft Office PowerPoint</Application>
  <PresentationFormat>Widescreen</PresentationFormat>
  <Paragraphs>193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Gill Sans MT</vt:lpstr>
      <vt:lpstr>Times New Roman</vt:lpstr>
      <vt:lpstr>Wingdings 2</vt:lpstr>
      <vt:lpstr>DividendVTI</vt:lpstr>
      <vt:lpstr>PowerPoint Presentation</vt:lpstr>
      <vt:lpstr>MOTIVATION</vt:lpstr>
      <vt:lpstr>HYPOTHESIS</vt:lpstr>
      <vt:lpstr>WHAT DOES THE DATA LOOK LIKE?</vt:lpstr>
      <vt:lpstr>Features used</vt:lpstr>
      <vt:lpstr>PROJECT FLOW</vt:lpstr>
      <vt:lpstr>PRIMARY STATISTICS </vt:lpstr>
      <vt:lpstr>Type and DISTRIBUTION OF THE  VARIABLES</vt:lpstr>
      <vt:lpstr>Detecting outliers using boxplots</vt:lpstr>
      <vt:lpstr>preprocessing</vt:lpstr>
      <vt:lpstr>Distribution of variables after preprocessing</vt:lpstr>
      <vt:lpstr>Correlation coefficients</vt:lpstr>
      <vt:lpstr>1. Model: logistic regression</vt:lpstr>
      <vt:lpstr>LOGISTIC REGRESSION Code :</vt:lpstr>
      <vt:lpstr>1. Model: logistic regression</vt:lpstr>
      <vt:lpstr>2. MODEL K- Nearest neighbors (KNN) Algorithm </vt:lpstr>
      <vt:lpstr>knn Code :</vt:lpstr>
      <vt:lpstr>2. MODEL KNN  </vt:lpstr>
      <vt:lpstr>3. MODEL naïve Bayesian classifier (NBC) Algorithm </vt:lpstr>
      <vt:lpstr>NBC Code :</vt:lpstr>
      <vt:lpstr>3. MODEL - NAÏVE BAYES CLASSIFICATION</vt:lpstr>
      <vt:lpstr>4. MODEL - SUPPORT vector machines (SVM) Algorithm </vt:lpstr>
      <vt:lpstr>SVM Code :</vt:lpstr>
      <vt:lpstr>4. MODEL - SVM</vt:lpstr>
      <vt:lpstr>5. MODEL – decision tree Algorithm </vt:lpstr>
      <vt:lpstr>5. Model - decision tree </vt:lpstr>
      <vt:lpstr>5. MODEL – decision tree</vt:lpstr>
      <vt:lpstr>5. Model - decision tree  Visualizing the algorithm </vt:lpstr>
      <vt:lpstr>PowerPoint Presentation</vt:lpstr>
      <vt:lpstr>6. MODEL – random forest Algorithm </vt:lpstr>
      <vt:lpstr>6. MODEL – RANDOM FOREST code</vt:lpstr>
      <vt:lpstr>6. MODEL – RANDOM FOREST</vt:lpstr>
      <vt:lpstr>7. MODEL – K MEANS</vt:lpstr>
      <vt:lpstr>7. MODEL – K MEANS code</vt:lpstr>
      <vt:lpstr>7. MODEL – K MEANS</vt:lpstr>
      <vt:lpstr>PowerPoint Presentation</vt:lpstr>
      <vt:lpstr>Comparison of model accuracies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Chawan, Isha - (ishachawan)</dc:creator>
  <cp:lastModifiedBy>Chawan, Isha - (ishachawan)</cp:lastModifiedBy>
  <cp:revision>3</cp:revision>
  <dcterms:created xsi:type="dcterms:W3CDTF">2023-11-30T19:48:31Z</dcterms:created>
  <dcterms:modified xsi:type="dcterms:W3CDTF">2025-01-15T18:11:28Z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0x010100C6BEAD4B401121419B8A3243FD675477</vt:lpwstr>
  </property>
  <property fmtid="{D5CDD505-2E9C-101B-9397-08002B2CF9AE}" pid="3" name="MediaServiceImageTags">
    <vt:lpwstr/>
  </property>
</Properties>
</file>